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_rels/notesSlide15.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4.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9.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notesSlide13.xml" ContentType="application/vnd.openxmlformats-officedocument.presentationml.notesSlide+xml"/>
  <Override PartName="/ppt/notesSlides/notesSlide6.xml" ContentType="application/vnd.openxmlformats-officedocument.presentationml.notesSlide+xml"/>
  <Override PartName="/ppt/notesSlides/notesSlide1.xml" ContentType="application/vnd.openxmlformats-officedocument.presentationml.notesSlide+xml"/>
  <Override PartName="/ppt/slides/_rels/slide14.xml.rels" ContentType="application/vnd.openxmlformats-package.relationships+xml"/>
  <Override PartName="/ppt/slides/_rels/slide13.xml.rels" ContentType="application/vnd.openxmlformats-package.relationships+xml"/>
  <Override PartName="/ppt/slides/_rels/slide15.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50.png" ContentType="image/png"/>
  <Override PartName="/ppt/media/image49.png" ContentType="image/png"/>
  <Override PartName="/ppt/media/image43.png" ContentType="image/png"/>
  <Override PartName="/ppt/media/image42.png" ContentType="image/png"/>
  <Override PartName="/ppt/media/image41.png" ContentType="image/png"/>
  <Override PartName="/ppt/media/image36.png" ContentType="image/png"/>
  <Override PartName="/ppt/media/image32.png" ContentType="image/png"/>
  <Override PartName="/ppt/media/image45.png" ContentType="image/png"/>
  <Override PartName="/ppt/media/image44.png" ContentType="image/png"/>
  <Override PartName="/ppt/media/image30.png" ContentType="image/png"/>
  <Override PartName="/ppt/media/image27.png" ContentType="image/png"/>
  <Override PartName="/ppt/media/image26.png" ContentType="image/png"/>
  <Override PartName="/ppt/media/image38.png" ContentType="image/png"/>
  <Override PartName="/ppt/media/image33.png" ContentType="image/png"/>
  <Override PartName="/ppt/media/image25.png" ContentType="image/png"/>
  <Override PartName="/ppt/media/image28.png" ContentType="image/png"/>
  <Override PartName="/ppt/media/image37.png" ContentType="image/png"/>
  <Override PartName="/ppt/media/image22.png" ContentType="image/png"/>
  <Override PartName="/ppt/media/image31.png" ContentType="image/png"/>
  <Override PartName="/ppt/media/image24.png" ContentType="image/png"/>
  <Override PartName="/ppt/media/image21.png" ContentType="image/png"/>
  <Override PartName="/ppt/media/image20.png" ContentType="image/png"/>
  <Override PartName="/ppt/media/image19.png" ContentType="image/png"/>
  <Override PartName="/ppt/media/image16.png" ContentType="image/png"/>
  <Override PartName="/ppt/media/image17.png" ContentType="image/png"/>
  <Override PartName="/ppt/media/image14.png" ContentType="image/png"/>
  <Override PartName="/ppt/media/image46.png" ContentType="image/png"/>
  <Override PartName="/ppt/media/image13.png" ContentType="image/png"/>
  <Override PartName="/ppt/media/image23.png" ContentType="image/png"/>
  <Override PartName="/ppt/media/image39.png" ContentType="image/png"/>
  <Override PartName="/ppt/media/image35.png" ContentType="image/png"/>
  <Override PartName="/ppt/media/image12.png" ContentType="image/png"/>
  <Override PartName="/ppt/media/image10.png" ContentType="image/png"/>
  <Override PartName="/ppt/media/image48.png" ContentType="image/png"/>
  <Override PartName="/ppt/media/image15.png" ContentType="image/png"/>
  <Override PartName="/ppt/media/image9.png" ContentType="image/png"/>
  <Override PartName="/ppt/media/image40.png" ContentType="image/png"/>
  <Override PartName="/ppt/media/image8.png" ContentType="image/png"/>
  <Override PartName="/ppt/media/image29.png" ContentType="image/png"/>
  <Override PartName="/ppt/media/image34.png" ContentType="image/png"/>
  <Override PartName="/ppt/media/image6.png" ContentType="image/png"/>
  <Override PartName="/ppt/media/image5.png" ContentType="image/png"/>
  <Override PartName="/ppt/media/image18.png" ContentType="image/png"/>
  <Override PartName="/ppt/media/image7.png" ContentType="image/png"/>
  <Override PartName="/ppt/media/image4.png" ContentType="image/png"/>
  <Override PartName="/ppt/media/image3.png" ContentType="image/png"/>
  <Override PartName="/ppt/media/image47.png" ContentType="image/png"/>
  <Override PartName="/ppt/media/image2.png" ContentType="image/png"/>
  <Override PartName="/ppt/media/image11.png" ContentType="image/png"/>
  <Override PartName="/ppt/media/image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x="7772400" cy="10058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 name="PlaceHolder 1"/>
          <p:cNvSpPr>
            <a:spLocks noGrp="1"/>
          </p:cNvSpPr>
          <p:nvPr>
            <p:ph type="body"/>
          </p:nvPr>
        </p:nvSpPr>
        <p:spPr>
          <a:xfrm>
            <a:off x="756000" y="5078520"/>
            <a:ext cx="6047640" cy="4811040"/>
          </a:xfrm>
          <a:prstGeom prst="rect">
            <a:avLst/>
          </a:prstGeom>
        </p:spPr>
        <p:txBody>
          <a:bodyPr lIns="0" rIns="0" tIns="0" bIns="0"/>
          <a:p>
            <a:r>
              <a:rPr lang="fr-FR" sz="2000">
                <a:latin typeface="Arial"/>
              </a:rPr>
              <a:t>Cliquez pour modifier le format des notes</a:t>
            </a:r>
            <a:endParaRPr/>
          </a:p>
        </p:txBody>
      </p:sp>
      <p:sp>
        <p:nvSpPr>
          <p:cNvPr id="79" name="PlaceHolder 2"/>
          <p:cNvSpPr>
            <a:spLocks noGrp="1"/>
          </p:cNvSpPr>
          <p:nvPr>
            <p:ph type="hdr"/>
          </p:nvPr>
        </p:nvSpPr>
        <p:spPr>
          <a:xfrm>
            <a:off x="0" y="0"/>
            <a:ext cx="3280680" cy="534240"/>
          </a:xfrm>
          <a:prstGeom prst="rect">
            <a:avLst/>
          </a:prstGeom>
        </p:spPr>
        <p:txBody>
          <a:bodyPr lIns="0" rIns="0" tIns="0" bIns="0"/>
          <a:p>
            <a:r>
              <a:rPr lang="fr-FR" sz="1400">
                <a:latin typeface="Times New Roman"/>
              </a:rPr>
              <a:t>&lt;en-tête&gt;</a:t>
            </a:r>
            <a:endParaRPr/>
          </a:p>
        </p:txBody>
      </p:sp>
      <p:sp>
        <p:nvSpPr>
          <p:cNvPr id="80" name="PlaceHolder 3"/>
          <p:cNvSpPr>
            <a:spLocks noGrp="1"/>
          </p:cNvSpPr>
          <p:nvPr>
            <p:ph type="dt"/>
          </p:nvPr>
        </p:nvSpPr>
        <p:spPr>
          <a:xfrm>
            <a:off x="4278960" y="0"/>
            <a:ext cx="3280680" cy="534240"/>
          </a:xfrm>
          <a:prstGeom prst="rect">
            <a:avLst/>
          </a:prstGeom>
        </p:spPr>
        <p:txBody>
          <a:bodyPr lIns="0" rIns="0" tIns="0" bIns="0"/>
          <a:p>
            <a:pPr algn="r"/>
            <a:r>
              <a:rPr lang="fr-FR" sz="1400">
                <a:latin typeface="Times New Roman"/>
              </a:rPr>
              <a:t>&lt;date/heure&gt;</a:t>
            </a:r>
            <a:endParaRPr/>
          </a:p>
        </p:txBody>
      </p:sp>
      <p:sp>
        <p:nvSpPr>
          <p:cNvPr id="81" name="PlaceHolder 4"/>
          <p:cNvSpPr>
            <a:spLocks noGrp="1"/>
          </p:cNvSpPr>
          <p:nvPr>
            <p:ph type="ftr"/>
          </p:nvPr>
        </p:nvSpPr>
        <p:spPr>
          <a:xfrm>
            <a:off x="0" y="10157400"/>
            <a:ext cx="3280680" cy="534240"/>
          </a:xfrm>
          <a:prstGeom prst="rect">
            <a:avLst/>
          </a:prstGeom>
        </p:spPr>
        <p:txBody>
          <a:bodyPr lIns="0" rIns="0" tIns="0" bIns="0" anchor="b"/>
          <a:p>
            <a:r>
              <a:rPr lang="fr-FR" sz="1400">
                <a:latin typeface="Times New Roman"/>
              </a:rPr>
              <a:t>&lt;pied de page&gt;</a:t>
            </a:r>
            <a:endParaRPr/>
          </a:p>
        </p:txBody>
      </p:sp>
      <p:sp>
        <p:nvSpPr>
          <p:cNvPr id="82" name="PlaceHolder 5"/>
          <p:cNvSpPr>
            <a:spLocks noGrp="1"/>
          </p:cNvSpPr>
          <p:nvPr>
            <p:ph type="sldNum"/>
          </p:nvPr>
        </p:nvSpPr>
        <p:spPr>
          <a:xfrm>
            <a:off x="4278960" y="10157400"/>
            <a:ext cx="3280680" cy="534240"/>
          </a:xfrm>
          <a:prstGeom prst="rect">
            <a:avLst/>
          </a:prstGeom>
        </p:spPr>
        <p:txBody>
          <a:bodyPr lIns="0" rIns="0" tIns="0" bIns="0" anchor="b"/>
          <a:p>
            <a:pPr algn="r"/>
            <a:fld id="{7BCF8685-3A75-48FB-A43A-60102CA37E01}" type="slidenum">
              <a:rPr lang="fr-FR" sz="1400">
                <a:latin typeface="Times New Roman"/>
              </a:rPr>
              <a:t>&lt;numéro&gt;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1" name="PlaceHolder 1"/>
          <p:cNvSpPr>
            <a:spLocks noGrp="1"/>
          </p:cNvSpPr>
          <p:nvPr>
            <p:ph type="body"/>
          </p:nvPr>
        </p:nvSpPr>
        <p:spPr>
          <a:xfrm>
            <a:off x="685800" y="4343400"/>
            <a:ext cx="5486040" cy="4114440"/>
          </a:xfrm>
          <a:prstGeom prst="rect">
            <a:avLst/>
          </a:prstGeom>
        </p:spPr>
        <p:txBody>
          <a:bodyPr/>
          <a:p>
            <a:endParaRPr/>
          </a:p>
        </p:txBody>
      </p:sp>
      <p:sp>
        <p:nvSpPr>
          <p:cNvPr id="522" name="TextShape 2"/>
          <p:cNvSpPr txBox="1"/>
          <p:nvPr/>
        </p:nvSpPr>
        <p:spPr>
          <a:xfrm>
            <a:off x="3884760" y="8685360"/>
            <a:ext cx="2971440" cy="456840"/>
          </a:xfrm>
          <a:prstGeom prst="rect">
            <a:avLst/>
          </a:prstGeom>
        </p:spPr>
        <p:txBody>
          <a:bodyPr anchor="b"/>
          <a:p>
            <a:pPr algn="r">
              <a:lnSpc>
                <a:spcPct val="100000"/>
              </a:lnSpc>
            </a:pPr>
            <a:fld id="{FECBA74B-4418-4607-B89D-D1B4EECC6369}" type="slidenum">
              <a:rPr lang="fr-FR" sz="1200">
                <a:solidFill>
                  <a:srgbClr val="000000"/>
                </a:solidFill>
                <a:latin typeface="+mn-lt"/>
                <a:ea typeface="+mn-ea"/>
              </a:rPr>
              <a:t>&lt;numéro&gt;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7" name="PlaceHolder 1"/>
          <p:cNvSpPr>
            <a:spLocks noGrp="1"/>
          </p:cNvSpPr>
          <p:nvPr>
            <p:ph type="body"/>
          </p:nvPr>
        </p:nvSpPr>
        <p:spPr>
          <a:xfrm>
            <a:off x="685800" y="4343400"/>
            <a:ext cx="5486040" cy="4114440"/>
          </a:xfrm>
          <a:prstGeom prst="rect">
            <a:avLst/>
          </a:prstGeom>
        </p:spPr>
        <p:txBody>
          <a:bodyPr/>
          <a:p>
            <a:endParaRPr/>
          </a:p>
        </p:txBody>
      </p:sp>
      <p:sp>
        <p:nvSpPr>
          <p:cNvPr id="538" name="TextShape 2"/>
          <p:cNvSpPr txBox="1"/>
          <p:nvPr/>
        </p:nvSpPr>
        <p:spPr>
          <a:xfrm>
            <a:off x="3884760" y="8685360"/>
            <a:ext cx="2971440" cy="456840"/>
          </a:xfrm>
          <a:prstGeom prst="rect">
            <a:avLst/>
          </a:prstGeom>
        </p:spPr>
        <p:txBody>
          <a:bodyPr anchor="b"/>
          <a:p>
            <a:pPr algn="r">
              <a:lnSpc>
                <a:spcPct val="100000"/>
              </a:lnSpc>
            </a:pPr>
            <a:fld id="{79694EC7-EB91-47F6-B70B-A8A71B7BAFE3}" type="slidenum">
              <a:rPr lang="fr-FR" sz="1200">
                <a:solidFill>
                  <a:srgbClr val="000000"/>
                </a:solidFill>
                <a:latin typeface="+mn-lt"/>
                <a:ea typeface="+mn-ea"/>
              </a:rPr>
              <a:t>&lt;numéro&gt;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9" name="PlaceHolder 1"/>
          <p:cNvSpPr>
            <a:spLocks noGrp="1"/>
          </p:cNvSpPr>
          <p:nvPr>
            <p:ph type="body"/>
          </p:nvPr>
        </p:nvSpPr>
        <p:spPr>
          <a:xfrm>
            <a:off x="685800" y="4343400"/>
            <a:ext cx="5486040" cy="4114440"/>
          </a:xfrm>
          <a:prstGeom prst="rect">
            <a:avLst/>
          </a:prstGeom>
        </p:spPr>
        <p:txBody>
          <a:bodyPr/>
          <a:p>
            <a:endParaRPr/>
          </a:p>
        </p:txBody>
      </p:sp>
      <p:sp>
        <p:nvSpPr>
          <p:cNvPr id="540" name="TextShape 2"/>
          <p:cNvSpPr txBox="1"/>
          <p:nvPr/>
        </p:nvSpPr>
        <p:spPr>
          <a:xfrm>
            <a:off x="3884760" y="8685360"/>
            <a:ext cx="2971440" cy="456840"/>
          </a:xfrm>
          <a:prstGeom prst="rect">
            <a:avLst/>
          </a:prstGeom>
        </p:spPr>
        <p:txBody>
          <a:bodyPr anchor="b"/>
          <a:p>
            <a:pPr algn="r">
              <a:lnSpc>
                <a:spcPct val="100000"/>
              </a:lnSpc>
            </a:pPr>
            <a:fld id="{C6FA770D-9AAA-4D46-B247-BBEE73BA42B8}" type="slidenum">
              <a:rPr lang="fr-FR" sz="1200">
                <a:solidFill>
                  <a:srgbClr val="000000"/>
                </a:solidFill>
                <a:latin typeface="+mn-lt"/>
                <a:ea typeface="+mn-ea"/>
              </a:rPr>
              <a:t>&lt;numéro&gt;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1" name="PlaceHolder 1"/>
          <p:cNvSpPr>
            <a:spLocks noGrp="1"/>
          </p:cNvSpPr>
          <p:nvPr>
            <p:ph type="body"/>
          </p:nvPr>
        </p:nvSpPr>
        <p:spPr>
          <a:xfrm>
            <a:off x="685800" y="4343400"/>
            <a:ext cx="5486040" cy="4114440"/>
          </a:xfrm>
          <a:prstGeom prst="rect">
            <a:avLst/>
          </a:prstGeom>
        </p:spPr>
        <p:txBody>
          <a:bodyPr/>
          <a:p>
            <a:endParaRPr/>
          </a:p>
        </p:txBody>
      </p:sp>
      <p:sp>
        <p:nvSpPr>
          <p:cNvPr id="542" name="TextShape 2"/>
          <p:cNvSpPr txBox="1"/>
          <p:nvPr/>
        </p:nvSpPr>
        <p:spPr>
          <a:xfrm>
            <a:off x="3884760" y="8685360"/>
            <a:ext cx="2971440" cy="456840"/>
          </a:xfrm>
          <a:prstGeom prst="rect">
            <a:avLst/>
          </a:prstGeom>
        </p:spPr>
        <p:txBody>
          <a:bodyPr anchor="b"/>
          <a:p>
            <a:pPr algn="r">
              <a:lnSpc>
                <a:spcPct val="100000"/>
              </a:lnSpc>
            </a:pPr>
            <a:fld id="{0DFBD02B-5C5A-4920-BB2A-3A3C0FBBF800}" type="slidenum">
              <a:rPr lang="fr-FR" sz="1200">
                <a:solidFill>
                  <a:srgbClr val="000000"/>
                </a:solidFill>
                <a:latin typeface="+mn-lt"/>
                <a:ea typeface="+mn-ea"/>
              </a:rPr>
              <a:t>&lt;numéro&gt;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3" name="PlaceHolder 1"/>
          <p:cNvSpPr>
            <a:spLocks noGrp="1"/>
          </p:cNvSpPr>
          <p:nvPr>
            <p:ph type="body"/>
          </p:nvPr>
        </p:nvSpPr>
        <p:spPr>
          <a:xfrm>
            <a:off x="685800" y="4343400"/>
            <a:ext cx="5486040" cy="4114440"/>
          </a:xfrm>
          <a:prstGeom prst="rect">
            <a:avLst/>
          </a:prstGeom>
        </p:spPr>
        <p:txBody>
          <a:bodyPr/>
          <a:p>
            <a:endParaRPr/>
          </a:p>
        </p:txBody>
      </p:sp>
      <p:sp>
        <p:nvSpPr>
          <p:cNvPr id="544" name="TextShape 2"/>
          <p:cNvSpPr txBox="1"/>
          <p:nvPr/>
        </p:nvSpPr>
        <p:spPr>
          <a:xfrm>
            <a:off x="3884760" y="8685360"/>
            <a:ext cx="2971440" cy="456840"/>
          </a:xfrm>
          <a:prstGeom prst="rect">
            <a:avLst/>
          </a:prstGeom>
        </p:spPr>
        <p:txBody>
          <a:bodyPr anchor="b"/>
          <a:p>
            <a:pPr algn="r">
              <a:lnSpc>
                <a:spcPct val="100000"/>
              </a:lnSpc>
            </a:pPr>
            <a:fld id="{044C0934-5BAA-4FAA-AC5D-1B43621557BD}" type="slidenum">
              <a:rPr lang="fr-FR" sz="1200">
                <a:solidFill>
                  <a:srgbClr val="000000"/>
                </a:solidFill>
                <a:latin typeface="+mn-lt"/>
                <a:ea typeface="+mn-ea"/>
              </a:rPr>
              <a:t>&lt;numéro&gt;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5" name="PlaceHolder 1"/>
          <p:cNvSpPr>
            <a:spLocks noGrp="1"/>
          </p:cNvSpPr>
          <p:nvPr>
            <p:ph type="body"/>
          </p:nvPr>
        </p:nvSpPr>
        <p:spPr>
          <a:xfrm>
            <a:off x="685800" y="4343400"/>
            <a:ext cx="5486040" cy="4114440"/>
          </a:xfrm>
          <a:prstGeom prst="rect">
            <a:avLst/>
          </a:prstGeom>
        </p:spPr>
        <p:txBody>
          <a:bodyPr/>
          <a:p>
            <a:endParaRPr/>
          </a:p>
        </p:txBody>
      </p:sp>
      <p:sp>
        <p:nvSpPr>
          <p:cNvPr id="546" name="TextShape 2"/>
          <p:cNvSpPr txBox="1"/>
          <p:nvPr/>
        </p:nvSpPr>
        <p:spPr>
          <a:xfrm>
            <a:off x="3884760" y="8685360"/>
            <a:ext cx="2971440" cy="456840"/>
          </a:xfrm>
          <a:prstGeom prst="rect">
            <a:avLst/>
          </a:prstGeom>
        </p:spPr>
        <p:txBody>
          <a:bodyPr anchor="b"/>
          <a:p>
            <a:pPr algn="r">
              <a:lnSpc>
                <a:spcPct val="100000"/>
              </a:lnSpc>
            </a:pPr>
            <a:fld id="{6DB80F5B-BCB0-4500-A8D5-57403D361D67}" type="slidenum">
              <a:rPr lang="fr-FR" sz="1200">
                <a:solidFill>
                  <a:srgbClr val="000000"/>
                </a:solidFill>
                <a:latin typeface="+mn-lt"/>
                <a:ea typeface="+mn-ea"/>
              </a:rPr>
              <a:t>&lt;numéro&gt;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7" name="PlaceHolder 1"/>
          <p:cNvSpPr>
            <a:spLocks noGrp="1"/>
          </p:cNvSpPr>
          <p:nvPr>
            <p:ph type="body"/>
          </p:nvPr>
        </p:nvSpPr>
        <p:spPr>
          <a:xfrm>
            <a:off x="685800" y="4343400"/>
            <a:ext cx="5486040" cy="4114440"/>
          </a:xfrm>
          <a:prstGeom prst="rect">
            <a:avLst/>
          </a:prstGeom>
        </p:spPr>
        <p:txBody>
          <a:bodyPr/>
          <a:p>
            <a:endParaRPr/>
          </a:p>
        </p:txBody>
      </p:sp>
      <p:sp>
        <p:nvSpPr>
          <p:cNvPr id="548" name="TextShape 2"/>
          <p:cNvSpPr txBox="1"/>
          <p:nvPr/>
        </p:nvSpPr>
        <p:spPr>
          <a:xfrm>
            <a:off x="3884760" y="8685360"/>
            <a:ext cx="2971440" cy="456840"/>
          </a:xfrm>
          <a:prstGeom prst="rect">
            <a:avLst/>
          </a:prstGeom>
        </p:spPr>
        <p:txBody>
          <a:bodyPr anchor="b"/>
          <a:p>
            <a:pPr algn="r">
              <a:lnSpc>
                <a:spcPct val="100000"/>
              </a:lnSpc>
            </a:pPr>
            <a:fld id="{AEA52338-5CFA-4AF4-B973-E5962D47FB07}" type="slidenum">
              <a:rPr lang="fr-FR" sz="1200">
                <a:solidFill>
                  <a:srgbClr val="000000"/>
                </a:solidFill>
                <a:latin typeface="+mn-lt"/>
                <a:ea typeface="+mn-ea"/>
              </a:rPr>
              <a:t>&lt;numéro&gt;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3" name="PlaceHolder 1"/>
          <p:cNvSpPr>
            <a:spLocks noGrp="1"/>
          </p:cNvSpPr>
          <p:nvPr>
            <p:ph type="body"/>
          </p:nvPr>
        </p:nvSpPr>
        <p:spPr>
          <a:xfrm>
            <a:off x="685800" y="4343400"/>
            <a:ext cx="5486040" cy="4114440"/>
          </a:xfrm>
          <a:prstGeom prst="rect">
            <a:avLst/>
          </a:prstGeom>
        </p:spPr>
        <p:txBody>
          <a:bodyPr/>
          <a:p>
            <a:endParaRPr/>
          </a:p>
        </p:txBody>
      </p:sp>
      <p:sp>
        <p:nvSpPr>
          <p:cNvPr id="524" name="TextShape 2"/>
          <p:cNvSpPr txBox="1"/>
          <p:nvPr/>
        </p:nvSpPr>
        <p:spPr>
          <a:xfrm>
            <a:off x="3884760" y="8685360"/>
            <a:ext cx="2971440" cy="456840"/>
          </a:xfrm>
          <a:prstGeom prst="rect">
            <a:avLst/>
          </a:prstGeom>
        </p:spPr>
        <p:txBody>
          <a:bodyPr anchor="b"/>
          <a:p>
            <a:pPr algn="r">
              <a:lnSpc>
                <a:spcPct val="100000"/>
              </a:lnSpc>
            </a:pPr>
            <a:fld id="{B91DEF2E-8768-4815-9D56-FB7361414463}" type="slidenum">
              <a:rPr lang="fr-FR" sz="1200">
                <a:solidFill>
                  <a:srgbClr val="000000"/>
                </a:solidFill>
                <a:latin typeface="+mn-lt"/>
                <a:ea typeface="+mn-ea"/>
              </a:rPr>
              <a:t>&lt;numéro&gt;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5" name="PlaceHolder 1"/>
          <p:cNvSpPr>
            <a:spLocks noGrp="1"/>
          </p:cNvSpPr>
          <p:nvPr>
            <p:ph type="body"/>
          </p:nvPr>
        </p:nvSpPr>
        <p:spPr>
          <a:xfrm>
            <a:off x="685800" y="4343400"/>
            <a:ext cx="5486040" cy="4114440"/>
          </a:xfrm>
          <a:prstGeom prst="rect">
            <a:avLst/>
          </a:prstGeom>
        </p:spPr>
        <p:txBody>
          <a:bodyPr/>
          <a:p>
            <a:endParaRPr/>
          </a:p>
        </p:txBody>
      </p:sp>
      <p:sp>
        <p:nvSpPr>
          <p:cNvPr id="526" name="TextShape 2"/>
          <p:cNvSpPr txBox="1"/>
          <p:nvPr/>
        </p:nvSpPr>
        <p:spPr>
          <a:xfrm>
            <a:off x="3884760" y="8685360"/>
            <a:ext cx="2971440" cy="456840"/>
          </a:xfrm>
          <a:prstGeom prst="rect">
            <a:avLst/>
          </a:prstGeom>
        </p:spPr>
        <p:txBody>
          <a:bodyPr anchor="b"/>
          <a:p>
            <a:pPr algn="r">
              <a:lnSpc>
                <a:spcPct val="100000"/>
              </a:lnSpc>
            </a:pPr>
            <a:fld id="{21963982-52A8-45DB-8B67-40DB8703D468}" type="slidenum">
              <a:rPr lang="fr-FR" sz="1200">
                <a:solidFill>
                  <a:srgbClr val="000000"/>
                </a:solidFill>
                <a:latin typeface="+mn-lt"/>
                <a:ea typeface="+mn-ea"/>
              </a:rPr>
              <a:t>&lt;numéro&gt;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7" name="PlaceHolder 1"/>
          <p:cNvSpPr>
            <a:spLocks noGrp="1"/>
          </p:cNvSpPr>
          <p:nvPr>
            <p:ph type="body"/>
          </p:nvPr>
        </p:nvSpPr>
        <p:spPr>
          <a:xfrm>
            <a:off x="685800" y="4343400"/>
            <a:ext cx="5486040" cy="4114440"/>
          </a:xfrm>
          <a:prstGeom prst="rect">
            <a:avLst/>
          </a:prstGeom>
        </p:spPr>
        <p:txBody>
          <a:bodyPr/>
          <a:p>
            <a:endParaRPr/>
          </a:p>
        </p:txBody>
      </p:sp>
      <p:sp>
        <p:nvSpPr>
          <p:cNvPr id="528" name="TextShape 2"/>
          <p:cNvSpPr txBox="1"/>
          <p:nvPr/>
        </p:nvSpPr>
        <p:spPr>
          <a:xfrm>
            <a:off x="3884760" y="8685360"/>
            <a:ext cx="2971440" cy="456840"/>
          </a:xfrm>
          <a:prstGeom prst="rect">
            <a:avLst/>
          </a:prstGeom>
        </p:spPr>
        <p:txBody>
          <a:bodyPr anchor="b"/>
          <a:p>
            <a:pPr algn="r">
              <a:lnSpc>
                <a:spcPct val="100000"/>
              </a:lnSpc>
            </a:pPr>
            <a:fld id="{DB4E634A-B409-4D87-894F-6920C514893F}" type="slidenum">
              <a:rPr lang="fr-FR" sz="1200">
                <a:solidFill>
                  <a:srgbClr val="000000"/>
                </a:solidFill>
                <a:latin typeface="+mn-lt"/>
                <a:ea typeface="+mn-ea"/>
              </a:rPr>
              <a:t>&lt;numéro&gt;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9" name="PlaceHolder 1"/>
          <p:cNvSpPr>
            <a:spLocks noGrp="1"/>
          </p:cNvSpPr>
          <p:nvPr>
            <p:ph type="body"/>
          </p:nvPr>
        </p:nvSpPr>
        <p:spPr>
          <a:xfrm>
            <a:off x="685800" y="4343400"/>
            <a:ext cx="5486040" cy="4114440"/>
          </a:xfrm>
          <a:prstGeom prst="rect">
            <a:avLst/>
          </a:prstGeom>
        </p:spPr>
        <p:txBody>
          <a:bodyPr/>
          <a:p>
            <a:endParaRPr/>
          </a:p>
        </p:txBody>
      </p:sp>
      <p:sp>
        <p:nvSpPr>
          <p:cNvPr id="530" name="TextShape 2"/>
          <p:cNvSpPr txBox="1"/>
          <p:nvPr/>
        </p:nvSpPr>
        <p:spPr>
          <a:xfrm>
            <a:off x="3884760" y="8685360"/>
            <a:ext cx="2971440" cy="456840"/>
          </a:xfrm>
          <a:prstGeom prst="rect">
            <a:avLst/>
          </a:prstGeom>
        </p:spPr>
        <p:txBody>
          <a:bodyPr anchor="b"/>
          <a:p>
            <a:pPr algn="r">
              <a:lnSpc>
                <a:spcPct val="100000"/>
              </a:lnSpc>
            </a:pPr>
            <a:fld id="{13C6492E-9DEB-49D0-82F5-4D64C8C9AAF1}" type="slidenum">
              <a:rPr lang="fr-FR" sz="1200">
                <a:solidFill>
                  <a:srgbClr val="000000"/>
                </a:solidFill>
                <a:latin typeface="+mn-lt"/>
                <a:ea typeface="+mn-ea"/>
              </a:rPr>
              <a:t>&lt;numéro&gt;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1" name="PlaceHolder 1"/>
          <p:cNvSpPr>
            <a:spLocks noGrp="1"/>
          </p:cNvSpPr>
          <p:nvPr>
            <p:ph type="body"/>
          </p:nvPr>
        </p:nvSpPr>
        <p:spPr>
          <a:xfrm>
            <a:off x="685800" y="4343400"/>
            <a:ext cx="5486040" cy="4114440"/>
          </a:xfrm>
          <a:prstGeom prst="rect">
            <a:avLst/>
          </a:prstGeom>
        </p:spPr>
        <p:txBody>
          <a:bodyPr/>
          <a:p>
            <a:endParaRPr/>
          </a:p>
        </p:txBody>
      </p:sp>
      <p:sp>
        <p:nvSpPr>
          <p:cNvPr id="532" name="TextShape 2"/>
          <p:cNvSpPr txBox="1"/>
          <p:nvPr/>
        </p:nvSpPr>
        <p:spPr>
          <a:xfrm>
            <a:off x="3884760" y="8685360"/>
            <a:ext cx="2971440" cy="456840"/>
          </a:xfrm>
          <a:prstGeom prst="rect">
            <a:avLst/>
          </a:prstGeom>
        </p:spPr>
        <p:txBody>
          <a:bodyPr anchor="b"/>
          <a:p>
            <a:pPr algn="r">
              <a:lnSpc>
                <a:spcPct val="100000"/>
              </a:lnSpc>
            </a:pPr>
            <a:fld id="{83E633A6-43E9-4B96-A0F4-5143A9CBA49E}" type="slidenum">
              <a:rPr lang="fr-FR" sz="1200">
                <a:solidFill>
                  <a:srgbClr val="000000"/>
                </a:solidFill>
                <a:latin typeface="+mn-lt"/>
                <a:ea typeface="+mn-ea"/>
              </a:rPr>
              <a:t>&lt;numéro&gt;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3" name="PlaceHolder 1"/>
          <p:cNvSpPr>
            <a:spLocks noGrp="1"/>
          </p:cNvSpPr>
          <p:nvPr>
            <p:ph type="body"/>
          </p:nvPr>
        </p:nvSpPr>
        <p:spPr>
          <a:xfrm>
            <a:off x="685800" y="4343400"/>
            <a:ext cx="5486040" cy="4114440"/>
          </a:xfrm>
          <a:prstGeom prst="rect">
            <a:avLst/>
          </a:prstGeom>
        </p:spPr>
        <p:txBody>
          <a:bodyPr/>
          <a:p>
            <a:endParaRPr/>
          </a:p>
        </p:txBody>
      </p:sp>
      <p:sp>
        <p:nvSpPr>
          <p:cNvPr id="534" name="TextShape 2"/>
          <p:cNvSpPr txBox="1"/>
          <p:nvPr/>
        </p:nvSpPr>
        <p:spPr>
          <a:xfrm>
            <a:off x="3884760" y="8685360"/>
            <a:ext cx="2971440" cy="456840"/>
          </a:xfrm>
          <a:prstGeom prst="rect">
            <a:avLst/>
          </a:prstGeom>
        </p:spPr>
        <p:txBody>
          <a:bodyPr anchor="b"/>
          <a:p>
            <a:pPr algn="r">
              <a:lnSpc>
                <a:spcPct val="100000"/>
              </a:lnSpc>
            </a:pPr>
            <a:fld id="{1B4B8C3F-771D-4542-A106-F44EE6B0D462}" type="slidenum">
              <a:rPr lang="fr-FR" sz="1200">
                <a:solidFill>
                  <a:srgbClr val="000000"/>
                </a:solidFill>
                <a:latin typeface="+mn-lt"/>
                <a:ea typeface="+mn-ea"/>
              </a:rPr>
              <a:t>&lt;numéro&gt;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5" name="PlaceHolder 1"/>
          <p:cNvSpPr>
            <a:spLocks noGrp="1"/>
          </p:cNvSpPr>
          <p:nvPr>
            <p:ph type="body"/>
          </p:nvPr>
        </p:nvSpPr>
        <p:spPr>
          <a:xfrm>
            <a:off x="685800" y="4343400"/>
            <a:ext cx="5486040" cy="4114440"/>
          </a:xfrm>
          <a:prstGeom prst="rect">
            <a:avLst/>
          </a:prstGeom>
        </p:spPr>
        <p:txBody>
          <a:bodyPr/>
          <a:p>
            <a:endParaRPr/>
          </a:p>
        </p:txBody>
      </p:sp>
      <p:sp>
        <p:nvSpPr>
          <p:cNvPr id="536" name="TextShape 2"/>
          <p:cNvSpPr txBox="1"/>
          <p:nvPr/>
        </p:nvSpPr>
        <p:spPr>
          <a:xfrm>
            <a:off x="3884760" y="8685360"/>
            <a:ext cx="2971440" cy="456840"/>
          </a:xfrm>
          <a:prstGeom prst="rect">
            <a:avLst/>
          </a:prstGeom>
        </p:spPr>
        <p:txBody>
          <a:bodyPr anchor="b"/>
          <a:p>
            <a:pPr algn="r">
              <a:lnSpc>
                <a:spcPct val="100000"/>
              </a:lnSpc>
            </a:pPr>
            <a:fld id="{1B9A2465-FA1C-4508-BFD2-AE9F1CC7DCDF}" type="slidenum">
              <a:rPr lang="fr-FR" sz="1200">
                <a:solidFill>
                  <a:srgbClr val="000000"/>
                </a:solidFill>
                <a:latin typeface="+mn-lt"/>
                <a:ea typeface="+mn-ea"/>
              </a:rPr>
              <a:t>&lt;numéro&gt;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27" name="PlaceHolder 2"/>
          <p:cNvSpPr>
            <a:spLocks noGrp="1"/>
          </p:cNvSpPr>
          <p:nvPr>
            <p:ph type="body"/>
          </p:nvPr>
        </p:nvSpPr>
        <p:spPr>
          <a:xfrm>
            <a:off x="388800" y="2346840"/>
            <a:ext cx="6994800" cy="3165840"/>
          </a:xfrm>
          <a:prstGeom prst="rect">
            <a:avLst/>
          </a:prstGeom>
        </p:spPr>
        <p:txBody>
          <a:bodyPr lIns="0" rIns="0" tIns="0" bIns="0"/>
          <a:p>
            <a:endParaRPr/>
          </a:p>
        </p:txBody>
      </p:sp>
      <p:sp>
        <p:nvSpPr>
          <p:cNvPr id="28" name="PlaceHolder 3"/>
          <p:cNvSpPr>
            <a:spLocks noGrp="1"/>
          </p:cNvSpPr>
          <p:nvPr>
            <p:ph type="body"/>
          </p:nvPr>
        </p:nvSpPr>
        <p:spPr>
          <a:xfrm>
            <a:off x="388800" y="5814000"/>
            <a:ext cx="6994800" cy="3165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30"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31"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32" name="PlaceHolder 4"/>
          <p:cNvSpPr>
            <a:spLocks noGrp="1"/>
          </p:cNvSpPr>
          <p:nvPr>
            <p:ph type="body"/>
          </p:nvPr>
        </p:nvSpPr>
        <p:spPr>
          <a:xfrm>
            <a:off x="3972960" y="5814000"/>
            <a:ext cx="3413160" cy="3165840"/>
          </a:xfrm>
          <a:prstGeom prst="rect">
            <a:avLst/>
          </a:prstGeom>
        </p:spPr>
        <p:txBody>
          <a:bodyPr lIns="0" rIns="0" tIns="0" bIns="0"/>
          <a:p>
            <a:endParaRPr/>
          </a:p>
        </p:txBody>
      </p:sp>
      <p:sp>
        <p:nvSpPr>
          <p:cNvPr id="33" name="PlaceHolder 5"/>
          <p:cNvSpPr>
            <a:spLocks noGrp="1"/>
          </p:cNvSpPr>
          <p:nvPr>
            <p:ph type="body"/>
          </p:nvPr>
        </p:nvSpPr>
        <p:spPr>
          <a:xfrm>
            <a:off x="388800" y="5814000"/>
            <a:ext cx="3413160" cy="3165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35" name="PlaceHolder 2"/>
          <p:cNvSpPr>
            <a:spLocks noGrp="1"/>
          </p:cNvSpPr>
          <p:nvPr>
            <p:ph type="body"/>
          </p:nvPr>
        </p:nvSpPr>
        <p:spPr>
          <a:xfrm>
            <a:off x="388800" y="2346840"/>
            <a:ext cx="6994800" cy="6637680"/>
          </a:xfrm>
          <a:prstGeom prst="rect">
            <a:avLst/>
          </a:prstGeom>
        </p:spPr>
        <p:txBody>
          <a:bodyPr lIns="0" rIns="0" tIns="0" bIns="0"/>
          <a:p>
            <a:endParaRPr/>
          </a:p>
        </p:txBody>
      </p:sp>
      <p:sp>
        <p:nvSpPr>
          <p:cNvPr id="36" name="PlaceHolder 3"/>
          <p:cNvSpPr>
            <a:spLocks noGrp="1"/>
          </p:cNvSpPr>
          <p:nvPr>
            <p:ph type="body"/>
          </p:nvPr>
        </p:nvSpPr>
        <p:spPr>
          <a:xfrm>
            <a:off x="388800" y="2346840"/>
            <a:ext cx="6994800" cy="6637680"/>
          </a:xfrm>
          <a:prstGeom prst="rect">
            <a:avLst/>
          </a:prstGeom>
        </p:spPr>
        <p:txBody>
          <a:bodyPr lIns="0" rIns="0" tIns="0" bIns="0"/>
          <a:p>
            <a:endParaRPr/>
          </a:p>
        </p:txBody>
      </p:sp>
      <p:pic>
        <p:nvPicPr>
          <p:cNvPr id="37" name="" descr=""/>
          <p:cNvPicPr/>
          <p:nvPr/>
        </p:nvPicPr>
        <p:blipFill>
          <a:blip r:embed="rId2"/>
          <a:stretch>
            <a:fillRect/>
          </a:stretch>
        </p:blipFill>
        <p:spPr>
          <a:xfrm>
            <a:off x="388800" y="2875320"/>
            <a:ext cx="6994800" cy="5580720"/>
          </a:xfrm>
          <a:prstGeom prst="rect">
            <a:avLst/>
          </a:prstGeom>
          <a:ln>
            <a:noFill/>
          </a:ln>
        </p:spPr>
      </p:pic>
      <p:pic>
        <p:nvPicPr>
          <p:cNvPr id="38" name="" descr=""/>
          <p:cNvPicPr/>
          <p:nvPr/>
        </p:nvPicPr>
        <p:blipFill>
          <a:blip r:embed="rId3"/>
          <a:stretch>
            <a:fillRect/>
          </a:stretch>
        </p:blipFill>
        <p:spPr>
          <a:xfrm>
            <a:off x="388800" y="2875320"/>
            <a:ext cx="6994800" cy="55807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45" name="PlaceHolder 2"/>
          <p:cNvSpPr>
            <a:spLocks noGrp="1"/>
          </p:cNvSpPr>
          <p:nvPr>
            <p:ph type="subTitle"/>
          </p:nvPr>
        </p:nvSpPr>
        <p:spPr>
          <a:xfrm>
            <a:off x="388800" y="2346840"/>
            <a:ext cx="6994800" cy="66380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47" name="PlaceHolder 2"/>
          <p:cNvSpPr>
            <a:spLocks noGrp="1"/>
          </p:cNvSpPr>
          <p:nvPr>
            <p:ph type="body"/>
          </p:nvPr>
        </p:nvSpPr>
        <p:spPr>
          <a:xfrm>
            <a:off x="388800" y="2346840"/>
            <a:ext cx="6994800" cy="66376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49" name="PlaceHolder 2"/>
          <p:cNvSpPr>
            <a:spLocks noGrp="1"/>
          </p:cNvSpPr>
          <p:nvPr>
            <p:ph type="body"/>
          </p:nvPr>
        </p:nvSpPr>
        <p:spPr>
          <a:xfrm>
            <a:off x="388800" y="2346840"/>
            <a:ext cx="3413160" cy="6637680"/>
          </a:xfrm>
          <a:prstGeom prst="rect">
            <a:avLst/>
          </a:prstGeom>
        </p:spPr>
        <p:txBody>
          <a:bodyPr lIns="0" rIns="0" tIns="0" bIns="0"/>
          <a:p>
            <a:endParaRPr/>
          </a:p>
        </p:txBody>
      </p:sp>
      <p:sp>
        <p:nvSpPr>
          <p:cNvPr id="50" name="PlaceHolder 3"/>
          <p:cNvSpPr>
            <a:spLocks noGrp="1"/>
          </p:cNvSpPr>
          <p:nvPr>
            <p:ph type="body"/>
          </p:nvPr>
        </p:nvSpPr>
        <p:spPr>
          <a:xfrm>
            <a:off x="3972960" y="2346840"/>
            <a:ext cx="3413160" cy="66376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388800" y="402840"/>
            <a:ext cx="6994800" cy="167652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388800" y="402840"/>
            <a:ext cx="6994800" cy="777132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54"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55" name="PlaceHolder 3"/>
          <p:cNvSpPr>
            <a:spLocks noGrp="1"/>
          </p:cNvSpPr>
          <p:nvPr>
            <p:ph type="body"/>
          </p:nvPr>
        </p:nvSpPr>
        <p:spPr>
          <a:xfrm>
            <a:off x="388800" y="5814000"/>
            <a:ext cx="3413160" cy="3165840"/>
          </a:xfrm>
          <a:prstGeom prst="rect">
            <a:avLst/>
          </a:prstGeom>
        </p:spPr>
        <p:txBody>
          <a:bodyPr lIns="0" rIns="0" tIns="0" bIns="0"/>
          <a:p>
            <a:endParaRPr/>
          </a:p>
        </p:txBody>
      </p:sp>
      <p:sp>
        <p:nvSpPr>
          <p:cNvPr id="56" name="PlaceHolder 4"/>
          <p:cNvSpPr>
            <a:spLocks noGrp="1"/>
          </p:cNvSpPr>
          <p:nvPr>
            <p:ph type="body"/>
          </p:nvPr>
        </p:nvSpPr>
        <p:spPr>
          <a:xfrm>
            <a:off x="3972960" y="2346840"/>
            <a:ext cx="3413160" cy="66376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6" name="PlaceHolder 2"/>
          <p:cNvSpPr>
            <a:spLocks noGrp="1"/>
          </p:cNvSpPr>
          <p:nvPr>
            <p:ph type="subTitle"/>
          </p:nvPr>
        </p:nvSpPr>
        <p:spPr>
          <a:xfrm>
            <a:off x="388800" y="2346840"/>
            <a:ext cx="6994800" cy="66380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58" name="PlaceHolder 2"/>
          <p:cNvSpPr>
            <a:spLocks noGrp="1"/>
          </p:cNvSpPr>
          <p:nvPr>
            <p:ph type="body"/>
          </p:nvPr>
        </p:nvSpPr>
        <p:spPr>
          <a:xfrm>
            <a:off x="388800" y="2346840"/>
            <a:ext cx="3413160" cy="6637680"/>
          </a:xfrm>
          <a:prstGeom prst="rect">
            <a:avLst/>
          </a:prstGeom>
        </p:spPr>
        <p:txBody>
          <a:bodyPr lIns="0" rIns="0" tIns="0" bIns="0"/>
          <a:p>
            <a:endParaRPr/>
          </a:p>
        </p:txBody>
      </p:sp>
      <p:sp>
        <p:nvSpPr>
          <p:cNvPr id="59"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60" name="PlaceHolder 4"/>
          <p:cNvSpPr>
            <a:spLocks noGrp="1"/>
          </p:cNvSpPr>
          <p:nvPr>
            <p:ph type="body"/>
          </p:nvPr>
        </p:nvSpPr>
        <p:spPr>
          <a:xfrm>
            <a:off x="3972960" y="5814000"/>
            <a:ext cx="3413160" cy="3165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62"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63"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64" name="PlaceHolder 4"/>
          <p:cNvSpPr>
            <a:spLocks noGrp="1"/>
          </p:cNvSpPr>
          <p:nvPr>
            <p:ph type="body"/>
          </p:nvPr>
        </p:nvSpPr>
        <p:spPr>
          <a:xfrm>
            <a:off x="388800" y="5814000"/>
            <a:ext cx="6994800" cy="3165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66" name="PlaceHolder 2"/>
          <p:cNvSpPr>
            <a:spLocks noGrp="1"/>
          </p:cNvSpPr>
          <p:nvPr>
            <p:ph type="body"/>
          </p:nvPr>
        </p:nvSpPr>
        <p:spPr>
          <a:xfrm>
            <a:off x="388800" y="2346840"/>
            <a:ext cx="6994800" cy="3165840"/>
          </a:xfrm>
          <a:prstGeom prst="rect">
            <a:avLst/>
          </a:prstGeom>
        </p:spPr>
        <p:txBody>
          <a:bodyPr lIns="0" rIns="0" tIns="0" bIns="0"/>
          <a:p>
            <a:endParaRPr/>
          </a:p>
        </p:txBody>
      </p:sp>
      <p:sp>
        <p:nvSpPr>
          <p:cNvPr id="67" name="PlaceHolder 3"/>
          <p:cNvSpPr>
            <a:spLocks noGrp="1"/>
          </p:cNvSpPr>
          <p:nvPr>
            <p:ph type="body"/>
          </p:nvPr>
        </p:nvSpPr>
        <p:spPr>
          <a:xfrm>
            <a:off x="388800" y="5814000"/>
            <a:ext cx="6994800" cy="3165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69"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70"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71" name="PlaceHolder 4"/>
          <p:cNvSpPr>
            <a:spLocks noGrp="1"/>
          </p:cNvSpPr>
          <p:nvPr>
            <p:ph type="body"/>
          </p:nvPr>
        </p:nvSpPr>
        <p:spPr>
          <a:xfrm>
            <a:off x="3972960" y="5814000"/>
            <a:ext cx="3413160" cy="3165840"/>
          </a:xfrm>
          <a:prstGeom prst="rect">
            <a:avLst/>
          </a:prstGeom>
        </p:spPr>
        <p:txBody>
          <a:bodyPr lIns="0" rIns="0" tIns="0" bIns="0"/>
          <a:p>
            <a:endParaRPr/>
          </a:p>
        </p:txBody>
      </p:sp>
      <p:sp>
        <p:nvSpPr>
          <p:cNvPr id="72" name="PlaceHolder 5"/>
          <p:cNvSpPr>
            <a:spLocks noGrp="1"/>
          </p:cNvSpPr>
          <p:nvPr>
            <p:ph type="body"/>
          </p:nvPr>
        </p:nvSpPr>
        <p:spPr>
          <a:xfrm>
            <a:off x="388800" y="5814000"/>
            <a:ext cx="3413160" cy="3165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74" name="PlaceHolder 2"/>
          <p:cNvSpPr>
            <a:spLocks noGrp="1"/>
          </p:cNvSpPr>
          <p:nvPr>
            <p:ph type="body"/>
          </p:nvPr>
        </p:nvSpPr>
        <p:spPr>
          <a:xfrm>
            <a:off x="388800" y="2346840"/>
            <a:ext cx="6994800" cy="6637680"/>
          </a:xfrm>
          <a:prstGeom prst="rect">
            <a:avLst/>
          </a:prstGeom>
        </p:spPr>
        <p:txBody>
          <a:bodyPr lIns="0" rIns="0" tIns="0" bIns="0"/>
          <a:p>
            <a:endParaRPr/>
          </a:p>
        </p:txBody>
      </p:sp>
      <p:sp>
        <p:nvSpPr>
          <p:cNvPr id="75" name="PlaceHolder 3"/>
          <p:cNvSpPr>
            <a:spLocks noGrp="1"/>
          </p:cNvSpPr>
          <p:nvPr>
            <p:ph type="body"/>
          </p:nvPr>
        </p:nvSpPr>
        <p:spPr>
          <a:xfrm>
            <a:off x="388800" y="2346840"/>
            <a:ext cx="6994800" cy="6637680"/>
          </a:xfrm>
          <a:prstGeom prst="rect">
            <a:avLst/>
          </a:prstGeom>
        </p:spPr>
        <p:txBody>
          <a:bodyPr lIns="0" rIns="0" tIns="0" bIns="0"/>
          <a:p>
            <a:endParaRPr/>
          </a:p>
        </p:txBody>
      </p:sp>
      <p:pic>
        <p:nvPicPr>
          <p:cNvPr id="76" name="" descr=""/>
          <p:cNvPicPr/>
          <p:nvPr/>
        </p:nvPicPr>
        <p:blipFill>
          <a:blip r:embed="rId2"/>
          <a:stretch>
            <a:fillRect/>
          </a:stretch>
        </p:blipFill>
        <p:spPr>
          <a:xfrm>
            <a:off x="388800" y="2875320"/>
            <a:ext cx="6994800" cy="5580720"/>
          </a:xfrm>
          <a:prstGeom prst="rect">
            <a:avLst/>
          </a:prstGeom>
          <a:ln>
            <a:noFill/>
          </a:ln>
        </p:spPr>
      </p:pic>
      <p:pic>
        <p:nvPicPr>
          <p:cNvPr id="77" name="" descr=""/>
          <p:cNvPicPr/>
          <p:nvPr/>
        </p:nvPicPr>
        <p:blipFill>
          <a:blip r:embed="rId3"/>
          <a:stretch>
            <a:fillRect/>
          </a:stretch>
        </p:blipFill>
        <p:spPr>
          <a:xfrm>
            <a:off x="388800" y="2875320"/>
            <a:ext cx="6994800" cy="558072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8" name="PlaceHolder 2"/>
          <p:cNvSpPr>
            <a:spLocks noGrp="1"/>
          </p:cNvSpPr>
          <p:nvPr>
            <p:ph type="body"/>
          </p:nvPr>
        </p:nvSpPr>
        <p:spPr>
          <a:xfrm>
            <a:off x="388800" y="2346840"/>
            <a:ext cx="6994800" cy="66376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10" name="PlaceHolder 2"/>
          <p:cNvSpPr>
            <a:spLocks noGrp="1"/>
          </p:cNvSpPr>
          <p:nvPr>
            <p:ph type="body"/>
          </p:nvPr>
        </p:nvSpPr>
        <p:spPr>
          <a:xfrm>
            <a:off x="388800" y="2346840"/>
            <a:ext cx="3413160" cy="6637680"/>
          </a:xfrm>
          <a:prstGeom prst="rect">
            <a:avLst/>
          </a:prstGeom>
        </p:spPr>
        <p:txBody>
          <a:bodyPr lIns="0" rIns="0" tIns="0" bIns="0"/>
          <a:p>
            <a:endParaRPr/>
          </a:p>
        </p:txBody>
      </p:sp>
      <p:sp>
        <p:nvSpPr>
          <p:cNvPr id="11" name="PlaceHolder 3"/>
          <p:cNvSpPr>
            <a:spLocks noGrp="1"/>
          </p:cNvSpPr>
          <p:nvPr>
            <p:ph type="body"/>
          </p:nvPr>
        </p:nvSpPr>
        <p:spPr>
          <a:xfrm>
            <a:off x="3972960" y="2346840"/>
            <a:ext cx="3413160" cy="663768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88800" y="402840"/>
            <a:ext cx="6994800" cy="167652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88800" y="402840"/>
            <a:ext cx="6994800" cy="777132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15"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16" name="PlaceHolder 3"/>
          <p:cNvSpPr>
            <a:spLocks noGrp="1"/>
          </p:cNvSpPr>
          <p:nvPr>
            <p:ph type="body"/>
          </p:nvPr>
        </p:nvSpPr>
        <p:spPr>
          <a:xfrm>
            <a:off x="388800" y="5814000"/>
            <a:ext cx="3413160" cy="3165840"/>
          </a:xfrm>
          <a:prstGeom prst="rect">
            <a:avLst/>
          </a:prstGeom>
        </p:spPr>
        <p:txBody>
          <a:bodyPr lIns="0" rIns="0" tIns="0" bIns="0"/>
          <a:p>
            <a:endParaRPr/>
          </a:p>
        </p:txBody>
      </p:sp>
      <p:sp>
        <p:nvSpPr>
          <p:cNvPr id="17" name="PlaceHolder 4"/>
          <p:cNvSpPr>
            <a:spLocks noGrp="1"/>
          </p:cNvSpPr>
          <p:nvPr>
            <p:ph type="body"/>
          </p:nvPr>
        </p:nvSpPr>
        <p:spPr>
          <a:xfrm>
            <a:off x="3972960" y="2346840"/>
            <a:ext cx="3413160" cy="66376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19" name="PlaceHolder 2"/>
          <p:cNvSpPr>
            <a:spLocks noGrp="1"/>
          </p:cNvSpPr>
          <p:nvPr>
            <p:ph type="body"/>
          </p:nvPr>
        </p:nvSpPr>
        <p:spPr>
          <a:xfrm>
            <a:off x="388800" y="2346840"/>
            <a:ext cx="3413160" cy="6637680"/>
          </a:xfrm>
          <a:prstGeom prst="rect">
            <a:avLst/>
          </a:prstGeom>
        </p:spPr>
        <p:txBody>
          <a:bodyPr lIns="0" rIns="0" tIns="0" bIns="0"/>
          <a:p>
            <a:endParaRPr/>
          </a:p>
        </p:txBody>
      </p:sp>
      <p:sp>
        <p:nvSpPr>
          <p:cNvPr id="20"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21" name="PlaceHolder 4"/>
          <p:cNvSpPr>
            <a:spLocks noGrp="1"/>
          </p:cNvSpPr>
          <p:nvPr>
            <p:ph type="body"/>
          </p:nvPr>
        </p:nvSpPr>
        <p:spPr>
          <a:xfrm>
            <a:off x="3972960" y="5814000"/>
            <a:ext cx="3413160" cy="31658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23"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24"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25" name="PlaceHolder 4"/>
          <p:cNvSpPr>
            <a:spLocks noGrp="1"/>
          </p:cNvSpPr>
          <p:nvPr>
            <p:ph type="body"/>
          </p:nvPr>
        </p:nvSpPr>
        <p:spPr>
          <a:xfrm>
            <a:off x="388800" y="5814000"/>
            <a:ext cx="6994800" cy="3165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82840" y="3124800"/>
            <a:ext cx="6606360" cy="2155680"/>
          </a:xfrm>
          <a:prstGeom prst="rect">
            <a:avLst/>
          </a:prstGeom>
        </p:spPr>
        <p:txBody>
          <a:bodyPr anchor="ctr"/>
          <a:p>
            <a:pPr algn="ctr">
              <a:lnSpc>
                <a:spcPct val="100000"/>
              </a:lnSpc>
            </a:pPr>
            <a:r>
              <a:rPr lang="en-US" sz="4400">
                <a:solidFill>
                  <a:srgbClr val="000000"/>
                </a:solidFill>
                <a:latin typeface="Calibri"/>
              </a:rPr>
              <a:t>Cliquez pour éditer le format du texte-titreClick to edit Master title style</a:t>
            </a:r>
            <a:endParaRPr/>
          </a:p>
        </p:txBody>
      </p:sp>
      <p:sp>
        <p:nvSpPr>
          <p:cNvPr id="1" name="PlaceHolder 2"/>
          <p:cNvSpPr>
            <a:spLocks noGrp="1"/>
          </p:cNvSpPr>
          <p:nvPr>
            <p:ph type="dt"/>
          </p:nvPr>
        </p:nvSpPr>
        <p:spPr>
          <a:xfrm>
            <a:off x="370440" y="9322560"/>
            <a:ext cx="1813320" cy="535320"/>
          </a:xfrm>
          <a:prstGeom prst="rect">
            <a:avLst/>
          </a:prstGeom>
        </p:spPr>
        <p:txBody>
          <a:bodyPr lIns="90000" rIns="90000" tIns="45000" bIns="45000"/>
          <a:p>
            <a:pPr>
              <a:lnSpc>
                <a:spcPct val="100000"/>
              </a:lnSpc>
            </a:pPr>
            <a:r>
              <a:rPr lang="fr-FR">
                <a:solidFill>
                  <a:srgbClr val="000000"/>
                </a:solidFill>
                <a:latin typeface="Calibri"/>
              </a:rPr>
              <a:t>16/09/2014</a:t>
            </a:r>
            <a:endParaRPr/>
          </a:p>
        </p:txBody>
      </p:sp>
      <p:sp>
        <p:nvSpPr>
          <p:cNvPr id="2" name="PlaceHolder 3"/>
          <p:cNvSpPr>
            <a:spLocks noGrp="1"/>
          </p:cNvSpPr>
          <p:nvPr>
            <p:ph type="ftr"/>
          </p:nvPr>
        </p:nvSpPr>
        <p:spPr>
          <a:xfrm>
            <a:off x="2655720" y="9322560"/>
            <a:ext cx="2460960" cy="535320"/>
          </a:xfrm>
          <a:prstGeom prst="rect">
            <a:avLst/>
          </a:prstGeom>
        </p:spPr>
        <p:txBody>
          <a:bodyPr anchor="ctr"/>
          <a:p>
            <a:endParaRPr/>
          </a:p>
        </p:txBody>
      </p:sp>
      <p:sp>
        <p:nvSpPr>
          <p:cNvPr id="3" name="PlaceHolder 4"/>
          <p:cNvSpPr>
            <a:spLocks noGrp="1"/>
          </p:cNvSpPr>
          <p:nvPr>
            <p:ph type="sldNum"/>
          </p:nvPr>
        </p:nvSpPr>
        <p:spPr>
          <a:xfrm>
            <a:off x="142560" y="9519840"/>
            <a:ext cx="1813320" cy="535320"/>
          </a:xfrm>
          <a:prstGeom prst="rect">
            <a:avLst/>
          </a:prstGeom>
        </p:spPr>
        <p:txBody>
          <a:bodyPr anchor="ctr"/>
          <a:p>
            <a:pPr>
              <a:lnSpc>
                <a:spcPct val="100000"/>
              </a:lnSpc>
            </a:pPr>
            <a:fld id="{66065A97-C7F8-4C84-8619-6AF9406C1FC8}" type="slidenum">
              <a:rPr lang="fr-FR" sz="1200">
                <a:solidFill>
                  <a:srgbClr val="8b8b8b"/>
                </a:solidFill>
                <a:latin typeface="Futura Condensed"/>
              </a:rPr>
              <a:t>&lt;numéro&gt;</a:t>
            </a:fld>
            <a:endParaRPr/>
          </a:p>
        </p:txBody>
      </p:sp>
      <p:sp>
        <p:nvSpPr>
          <p:cNvPr id="4" name="PlaceHolder 5"/>
          <p:cNvSpPr>
            <a:spLocks noGrp="1"/>
          </p:cNvSpPr>
          <p:nvPr>
            <p:ph type="body"/>
          </p:nvPr>
        </p:nvSpPr>
        <p:spPr>
          <a:xfrm>
            <a:off x="388440" y="2353320"/>
            <a:ext cx="6994800" cy="5833440"/>
          </a:xfrm>
          <a:prstGeom prst="rect">
            <a:avLst/>
          </a:prstGeom>
        </p:spPr>
        <p:txBody>
          <a:bodyPr lIns="0" rIns="0" tIns="0" bIns="0"/>
          <a:p>
            <a:pPr>
              <a:buSzPct val="45000"/>
              <a:buFont typeface="StarSymbol"/>
              <a:buChar char=""/>
            </a:pPr>
            <a:r>
              <a:rPr lang="en-US" sz="3200">
                <a:latin typeface="Calibri"/>
              </a:rPr>
              <a:t>Cliquez pour éditer le format du plan de texte</a:t>
            </a:r>
            <a:endParaRPr/>
          </a:p>
          <a:p>
            <a:pPr lvl="1">
              <a:buSzPct val="75000"/>
              <a:buFont typeface="StarSymbol"/>
              <a:buChar char=""/>
            </a:pPr>
            <a:r>
              <a:rPr lang="en-US" sz="2400">
                <a:latin typeface="Calibri"/>
              </a:rPr>
              <a:t>Second niveau de plan</a:t>
            </a:r>
            <a:endParaRPr/>
          </a:p>
          <a:p>
            <a:pPr lvl="2">
              <a:buSzPct val="45000"/>
              <a:buFont typeface="StarSymbol"/>
              <a:buChar char=""/>
            </a:pPr>
            <a:r>
              <a:rPr lang="en-US" sz="2000">
                <a:latin typeface="Calibri"/>
              </a:rPr>
              <a:t>Troisième niveau de plan</a:t>
            </a:r>
            <a:endParaRPr/>
          </a:p>
          <a:p>
            <a:pPr lvl="3">
              <a:buSzPct val="75000"/>
              <a:buFont typeface="StarSymbol"/>
              <a:buChar char=""/>
            </a:pPr>
            <a:r>
              <a:rPr lang="en-US" sz="2000">
                <a:latin typeface="Calibri"/>
              </a:rPr>
              <a:t>Quatrième niveau de plan</a:t>
            </a:r>
            <a:endParaRPr/>
          </a:p>
          <a:p>
            <a:pPr lvl="4">
              <a:buSzPct val="45000"/>
              <a:buFont typeface="StarSymbol"/>
              <a:buChar char=""/>
            </a:pPr>
            <a:r>
              <a:rPr lang="en-US" sz="2000">
                <a:latin typeface="Calibri"/>
              </a:rPr>
              <a:t>Cinquième niveau de plan</a:t>
            </a:r>
            <a:endParaRPr/>
          </a:p>
          <a:p>
            <a:pPr lvl="5">
              <a:buSzPct val="45000"/>
              <a:buFont typeface="StarSymbol"/>
              <a:buChar char=""/>
            </a:pPr>
            <a:r>
              <a:rPr lang="en-US" sz="2000">
                <a:latin typeface="Calibri"/>
              </a:rPr>
              <a:t>Sixième niveau de plan</a:t>
            </a:r>
            <a:endParaRPr/>
          </a:p>
          <a:p>
            <a:pPr lvl="6">
              <a:buSzPct val="45000"/>
              <a:buFont typeface="StarSymbol"/>
              <a:buChar char=""/>
            </a:pPr>
            <a:r>
              <a:rPr lang="en-US" sz="2000">
                <a:latin typeface="Calibri"/>
              </a:rPr>
              <a:t>Septième niveau de plan</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88800" y="402840"/>
            <a:ext cx="6994800" cy="1676160"/>
          </a:xfrm>
          <a:prstGeom prst="rect">
            <a:avLst/>
          </a:prstGeom>
        </p:spPr>
        <p:txBody>
          <a:bodyPr anchor="ctr"/>
          <a:p>
            <a:pPr algn="ctr">
              <a:lnSpc>
                <a:spcPct val="100000"/>
              </a:lnSpc>
            </a:pPr>
            <a:r>
              <a:rPr lang="en-US" sz="4400">
                <a:solidFill>
                  <a:srgbClr val="000000"/>
                </a:solidFill>
                <a:latin typeface="Calibri"/>
              </a:rPr>
              <a:t>Cliquez pour éditer le format du texte-titreClick to edit Master title style</a:t>
            </a:r>
            <a:endParaRPr/>
          </a:p>
        </p:txBody>
      </p:sp>
      <p:sp>
        <p:nvSpPr>
          <p:cNvPr id="40" name="PlaceHolder 2"/>
          <p:cNvSpPr>
            <a:spLocks noGrp="1"/>
          </p:cNvSpPr>
          <p:nvPr>
            <p:ph type="body"/>
          </p:nvPr>
        </p:nvSpPr>
        <p:spPr>
          <a:xfrm>
            <a:off x="388800" y="2346840"/>
            <a:ext cx="6994800" cy="6637680"/>
          </a:xfrm>
          <a:prstGeom prst="rect">
            <a:avLst/>
          </a:prstGeom>
        </p:spPr>
        <p:txBody>
          <a:bodyPr/>
          <a:p>
            <a:pPr>
              <a:buSzPct val="45000"/>
              <a:buFont typeface="StarSymbol"/>
              <a:buChar char=""/>
            </a:pPr>
            <a:r>
              <a:rPr lang="en-US" sz="3200">
                <a:solidFill>
                  <a:srgbClr val="000000"/>
                </a:solidFill>
                <a:latin typeface="Calibri"/>
              </a:rPr>
              <a:t>Cliquez pour éditer le format du plan de texte</a:t>
            </a:r>
            <a:endParaRPr/>
          </a:p>
          <a:p>
            <a:pPr lvl="1">
              <a:buSzPct val="75000"/>
              <a:buFont typeface="StarSymbol"/>
              <a:buChar char=""/>
            </a:pPr>
            <a:r>
              <a:rPr lang="en-US" sz="3200">
                <a:solidFill>
                  <a:srgbClr val="000000"/>
                </a:solidFill>
                <a:latin typeface="Calibri"/>
              </a:rPr>
              <a:t>Second niveau de plan</a:t>
            </a:r>
            <a:endParaRPr/>
          </a:p>
          <a:p>
            <a:pPr lvl="2">
              <a:buSzPct val="45000"/>
              <a:buFont typeface="StarSymbol"/>
              <a:buChar char=""/>
            </a:pPr>
            <a:r>
              <a:rPr lang="en-US" sz="3200">
                <a:solidFill>
                  <a:srgbClr val="000000"/>
                </a:solidFill>
                <a:latin typeface="Calibri"/>
              </a:rPr>
              <a:t>Troisième niveau de plan</a:t>
            </a:r>
            <a:endParaRPr/>
          </a:p>
          <a:p>
            <a:pPr lvl="3">
              <a:buSzPct val="75000"/>
              <a:buFont typeface="StarSymbol"/>
              <a:buChar char=""/>
            </a:pPr>
            <a:r>
              <a:rPr lang="en-US" sz="3200">
                <a:solidFill>
                  <a:srgbClr val="000000"/>
                </a:solidFill>
                <a:latin typeface="Calibri"/>
              </a:rPr>
              <a:t>Quatrième niveau de plan</a:t>
            </a:r>
            <a:endParaRPr/>
          </a:p>
          <a:p>
            <a:pPr lvl="4">
              <a:buSzPct val="45000"/>
              <a:buFont typeface="StarSymbol"/>
              <a:buChar char=""/>
            </a:pPr>
            <a:r>
              <a:rPr lang="en-US" sz="3200">
                <a:solidFill>
                  <a:srgbClr val="000000"/>
                </a:solidFill>
                <a:latin typeface="Calibri"/>
              </a:rPr>
              <a:t>Cinquième niveau de plan</a:t>
            </a:r>
            <a:endParaRPr/>
          </a:p>
          <a:p>
            <a:pPr lvl="5">
              <a:buSzPct val="45000"/>
              <a:buFont typeface="StarSymbol"/>
              <a:buChar char=""/>
            </a:pPr>
            <a:r>
              <a:rPr lang="en-US" sz="3200">
                <a:solidFill>
                  <a:srgbClr val="000000"/>
                </a:solidFill>
                <a:latin typeface="Calibri"/>
              </a:rPr>
              <a:t>Sixième niveau de plan</a:t>
            </a:r>
            <a:endParaRPr/>
          </a:p>
          <a:p>
            <a:pPr>
              <a:lnSpc>
                <a:spcPct val="100000"/>
              </a:lnSpc>
              <a:buFont typeface="Arial"/>
              <a:buChar char="•"/>
            </a:pPr>
            <a:r>
              <a:rPr lang="en-US" sz="3200">
                <a:solidFill>
                  <a:srgbClr val="000000"/>
                </a:solidFill>
                <a:latin typeface="Calibri"/>
              </a:rPr>
              <a:t>Septième niveau de planClick to edit Master text styles</a:t>
            </a:r>
            <a:endParaRPr/>
          </a:p>
          <a:p>
            <a:pPr lvl="1">
              <a:lnSpc>
                <a:spcPct val="100000"/>
              </a:lnSpc>
              <a:buFont typeface="Arial"/>
              <a:buChar char="–"/>
            </a:pPr>
            <a:r>
              <a:rPr lang="en-US" sz="2800">
                <a:solidFill>
                  <a:srgbClr val="000000"/>
                </a:solidFill>
                <a:latin typeface="Calibri"/>
              </a:rPr>
              <a:t>Second level</a:t>
            </a:r>
            <a:endParaRPr/>
          </a:p>
          <a:p>
            <a:pPr lvl="2">
              <a:lnSpc>
                <a:spcPct val="100000"/>
              </a:lnSpc>
              <a:buFont typeface="Arial"/>
              <a:buChar char="•"/>
            </a:pPr>
            <a:r>
              <a:rPr lang="en-US" sz="2400">
                <a:solidFill>
                  <a:srgbClr val="000000"/>
                </a:solidFill>
                <a:latin typeface="Calibri"/>
              </a:rPr>
              <a:t>Third level</a:t>
            </a:r>
            <a:endParaRPr/>
          </a:p>
          <a:p>
            <a:pPr lvl="3">
              <a:lnSpc>
                <a:spcPct val="100000"/>
              </a:lnSpc>
              <a:buFont typeface="Arial"/>
              <a:buChar char="–"/>
            </a:pPr>
            <a:r>
              <a:rPr lang="en-US" sz="2000">
                <a:solidFill>
                  <a:srgbClr val="000000"/>
                </a:solidFill>
                <a:latin typeface="Calibri"/>
              </a:rPr>
              <a:t>Fourth level</a:t>
            </a:r>
            <a:endParaRPr/>
          </a:p>
          <a:p>
            <a:pPr lvl="4">
              <a:lnSpc>
                <a:spcPct val="100000"/>
              </a:lnSpc>
              <a:buFont typeface="Arial"/>
              <a:buChar char="»"/>
            </a:pPr>
            <a:r>
              <a:rPr lang="en-US" sz="2000">
                <a:solidFill>
                  <a:srgbClr val="000000"/>
                </a:solidFill>
                <a:latin typeface="Calibri"/>
              </a:rPr>
              <a:t>Fifth level</a:t>
            </a:r>
            <a:endParaRPr/>
          </a:p>
        </p:txBody>
      </p:sp>
      <p:sp>
        <p:nvSpPr>
          <p:cNvPr id="41" name="PlaceHolder 3"/>
          <p:cNvSpPr>
            <a:spLocks noGrp="1"/>
          </p:cNvSpPr>
          <p:nvPr>
            <p:ph type="dt"/>
          </p:nvPr>
        </p:nvSpPr>
        <p:spPr>
          <a:xfrm>
            <a:off x="370440" y="9322560"/>
            <a:ext cx="1813320" cy="535320"/>
          </a:xfrm>
          <a:prstGeom prst="rect">
            <a:avLst/>
          </a:prstGeom>
        </p:spPr>
        <p:txBody>
          <a:bodyPr lIns="90000" rIns="90000" tIns="45000" bIns="45000"/>
          <a:p>
            <a:pPr>
              <a:lnSpc>
                <a:spcPct val="100000"/>
              </a:lnSpc>
            </a:pPr>
            <a:r>
              <a:rPr lang="fr-FR">
                <a:solidFill>
                  <a:srgbClr val="000000"/>
                </a:solidFill>
                <a:latin typeface="Calibri"/>
              </a:rPr>
              <a:t>16/09/2014</a:t>
            </a:r>
            <a:endParaRPr/>
          </a:p>
        </p:txBody>
      </p:sp>
      <p:sp>
        <p:nvSpPr>
          <p:cNvPr id="42" name="PlaceHolder 4"/>
          <p:cNvSpPr>
            <a:spLocks noGrp="1"/>
          </p:cNvSpPr>
          <p:nvPr>
            <p:ph type="ftr"/>
          </p:nvPr>
        </p:nvSpPr>
        <p:spPr>
          <a:xfrm>
            <a:off x="2655720" y="9322560"/>
            <a:ext cx="2460960" cy="535320"/>
          </a:xfrm>
          <a:prstGeom prst="rect">
            <a:avLst/>
          </a:prstGeom>
        </p:spPr>
        <p:txBody>
          <a:bodyPr anchor="ctr"/>
          <a:p>
            <a:endParaRPr/>
          </a:p>
        </p:txBody>
      </p:sp>
      <p:sp>
        <p:nvSpPr>
          <p:cNvPr id="43" name="PlaceHolder 5"/>
          <p:cNvSpPr>
            <a:spLocks noGrp="1"/>
          </p:cNvSpPr>
          <p:nvPr>
            <p:ph type="sldNum"/>
          </p:nvPr>
        </p:nvSpPr>
        <p:spPr>
          <a:xfrm>
            <a:off x="142560" y="9519840"/>
            <a:ext cx="1813320" cy="535320"/>
          </a:xfrm>
          <a:prstGeom prst="rect">
            <a:avLst/>
          </a:prstGeom>
        </p:spPr>
        <p:txBody>
          <a:bodyPr anchor="ctr"/>
          <a:p>
            <a:pPr>
              <a:lnSpc>
                <a:spcPct val="100000"/>
              </a:lnSpc>
            </a:pPr>
            <a:fld id="{8B274ABE-92B4-4613-B727-C85FB556FA18}" type="slidenum">
              <a:rPr lang="fr-FR" sz="1200">
                <a:solidFill>
                  <a:srgbClr val="8b8b8b"/>
                </a:solidFill>
                <a:latin typeface="Futura Condensed"/>
              </a:rPr>
              <a:t>&lt;numéro&gt;</a:t>
            </a:fld>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2.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2.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2.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 Id="rId11" Type="http://schemas.openxmlformats.org/officeDocument/2006/relationships/image" Target="../media/image45.png"/><Relationship Id="rId12" Type="http://schemas.openxmlformats.org/officeDocument/2006/relationships/image" Target="../media/image46.png"/><Relationship Id="rId13" Type="http://schemas.openxmlformats.org/officeDocument/2006/relationships/image" Target="../media/image47.png"/><Relationship Id="rId14" Type="http://schemas.openxmlformats.org/officeDocument/2006/relationships/image" Target="../media/image48.png"/><Relationship Id="rId15" Type="http://schemas.openxmlformats.org/officeDocument/2006/relationships/image" Target="../media/image49.png"/><Relationship Id="rId16" Type="http://schemas.openxmlformats.org/officeDocument/2006/relationships/image" Target="../media/image50.png"/><Relationship Id="rId17" Type="http://schemas.openxmlformats.org/officeDocument/2006/relationships/slideLayout" Target="../slideLayouts/slideLayout2.xml"/><Relationship Id="rId18"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2.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slideLayout" Target="../slideLayouts/slideLayout2.xml"/><Relationship Id="rId9"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2.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2.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2.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slideLayout" Target="../slideLayouts/slideLayout2.xml"/><Relationship Id="rId7"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3" name="CustomShape 1"/>
          <p:cNvSpPr/>
          <p:nvPr/>
        </p:nvSpPr>
        <p:spPr>
          <a:xfrm>
            <a:off x="3887280" y="9518040"/>
            <a:ext cx="3744360" cy="535320"/>
          </a:xfrm>
          <a:prstGeom prst="rect">
            <a:avLst/>
          </a:prstGeom>
          <a:noFill/>
          <a:ln>
            <a:noFill/>
          </a:ln>
        </p:spPr>
        <p:txBody>
          <a:bodyPr anchor="ctr"/>
          <a:p>
            <a:pPr algn="r">
              <a:lnSpc>
                <a:spcPct val="100000"/>
              </a:lnSpc>
            </a:pPr>
            <a:r>
              <a:rPr lang="fr-FR" sz="1200">
                <a:solidFill>
                  <a:srgbClr val="ffffff"/>
                </a:solidFill>
                <a:latin typeface="Futura Condensed"/>
              </a:rPr>
              <a:t>55</a:t>
            </a:r>
            <a:endParaRPr/>
          </a:p>
        </p:txBody>
      </p:sp>
      <p:pic>
        <p:nvPicPr>
          <p:cNvPr id="84" name="Picture 3" descr=""/>
          <p:cNvPicPr/>
          <p:nvPr/>
        </p:nvPicPr>
        <p:blipFill>
          <a:blip r:embed="rId1"/>
          <a:stretch>
            <a:fillRect/>
          </a:stretch>
        </p:blipFill>
        <p:spPr>
          <a:xfrm>
            <a:off x="0" y="0"/>
            <a:ext cx="7772040" cy="10058040"/>
          </a:xfrm>
          <a:prstGeom prst="rect">
            <a:avLst/>
          </a:prstGeom>
          <a:ln>
            <a:noFill/>
          </a:ln>
        </p:spPr>
      </p:pic>
      <p:sp>
        <p:nvSpPr>
          <p:cNvPr id="85" name="CustomShape 2"/>
          <p:cNvSpPr/>
          <p:nvPr/>
        </p:nvSpPr>
        <p:spPr>
          <a:xfrm>
            <a:off x="4732920" y="8192160"/>
            <a:ext cx="2513880" cy="1914840"/>
          </a:xfrm>
          <a:prstGeom prst="rect">
            <a:avLst/>
          </a:prstGeom>
          <a:noFill/>
          <a:ln>
            <a:noFill/>
          </a:ln>
        </p:spPr>
        <p:txBody>
          <a:bodyPr lIns="90000" rIns="90000" tIns="45000" bIns="45000"/>
          <a:p>
            <a:pPr>
              <a:lnSpc>
                <a:spcPct val="100000"/>
              </a:lnSpc>
            </a:pPr>
            <a:r>
              <a:rPr lang="fr-FR" sz="1200">
                <a:solidFill>
                  <a:srgbClr val="000000"/>
                </a:solidFill>
                <a:latin typeface="Futura Condensed"/>
              </a:rPr>
              <a:t>CHARACTERS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58</a:t>
            </a:r>
            <a:endParaRPr/>
          </a:p>
          <a:p>
            <a:pPr>
              <a:lnSpc>
                <a:spcPct val="100000"/>
              </a:lnSpc>
            </a:pPr>
            <a:r>
              <a:rPr lang="fr-FR" sz="1200">
                <a:solidFill>
                  <a:srgbClr val="000000"/>
                </a:solidFill>
                <a:latin typeface="Futura Condensed"/>
              </a:rPr>
              <a:t>CONVERSATIONS</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60</a:t>
            </a:r>
            <a:endParaRPr/>
          </a:p>
          <a:p>
            <a:pPr>
              <a:lnSpc>
                <a:spcPct val="100000"/>
              </a:lnSpc>
            </a:pPr>
            <a:r>
              <a:rPr lang="fr-FR" sz="1200">
                <a:solidFill>
                  <a:srgbClr val="000000"/>
                </a:solidFill>
                <a:latin typeface="Futura Condensed"/>
              </a:rPr>
              <a:t>SCENES</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62</a:t>
            </a:r>
            <a:endParaRPr/>
          </a:p>
          <a:p>
            <a:pPr>
              <a:lnSpc>
                <a:spcPct val="100000"/>
              </a:lnSpc>
            </a:pPr>
            <a:r>
              <a:rPr lang="fr-FR" sz="1200">
                <a:solidFill>
                  <a:srgbClr val="000000"/>
                </a:solidFill>
                <a:latin typeface="Futura Condensed"/>
              </a:rPr>
              <a:t>DEBUG IT!</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64</a:t>
            </a:r>
            <a:endParaRPr/>
          </a:p>
          <a:p>
            <a:pPr>
              <a:lnSpc>
                <a:spcPct val="100000"/>
              </a:lnSpc>
            </a:pPr>
            <a:r>
              <a:rPr lang="fr-FR" sz="1200">
                <a:solidFill>
                  <a:srgbClr val="000000"/>
                </a:solidFill>
                <a:latin typeface="Futura Condensed"/>
              </a:rPr>
              <a:t>CREATURE CONSTRUCTION</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66</a:t>
            </a:r>
            <a:endParaRPr/>
          </a:p>
          <a:p>
            <a:pPr>
              <a:lnSpc>
                <a:spcPct val="100000"/>
              </a:lnSpc>
            </a:pPr>
            <a:r>
              <a:rPr lang="fr-FR" sz="1200">
                <a:solidFill>
                  <a:srgbClr val="000000"/>
                </a:solidFill>
                <a:latin typeface="Futura Condensed"/>
              </a:rPr>
              <a:t>PASS IT ON</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68</a:t>
            </a:r>
            <a:endParaRPr/>
          </a:p>
        </p:txBody>
      </p:sp>
      <p:sp>
        <p:nvSpPr>
          <p:cNvPr id="86" name="Line 3"/>
          <p:cNvSpPr/>
          <p:nvPr/>
        </p:nvSpPr>
        <p:spPr>
          <a:xfrm>
            <a:off x="824760" y="8759160"/>
            <a:ext cx="0" cy="450000"/>
          </a:xfrm>
          <a:prstGeom prst="line">
            <a:avLst/>
          </a:prstGeom>
          <a:ln w="12600">
            <a:solidFill>
              <a:srgbClr val="a6a6a6"/>
            </a:solidFill>
            <a:round/>
          </a:ln>
        </p:spPr>
      </p:sp>
      <p:sp>
        <p:nvSpPr>
          <p:cNvPr id="87" name="Line 4"/>
          <p:cNvSpPr/>
          <p:nvPr/>
        </p:nvSpPr>
        <p:spPr>
          <a:xfrm>
            <a:off x="824760" y="9203040"/>
            <a:ext cx="3218760" cy="0"/>
          </a:xfrm>
          <a:prstGeom prst="line">
            <a:avLst/>
          </a:prstGeom>
          <a:ln w="12600">
            <a:solidFill>
              <a:srgbClr val="a6a6a6"/>
            </a:solidFill>
            <a:round/>
          </a:ln>
        </p:spPr>
      </p:sp>
      <p:sp>
        <p:nvSpPr>
          <p:cNvPr id="88" name="Line 5"/>
          <p:cNvSpPr/>
          <p:nvPr/>
        </p:nvSpPr>
        <p:spPr>
          <a:xfrm>
            <a:off x="1374480" y="8755200"/>
            <a:ext cx="0" cy="450360"/>
          </a:xfrm>
          <a:prstGeom prst="line">
            <a:avLst/>
          </a:prstGeom>
          <a:ln w="12600">
            <a:solidFill>
              <a:srgbClr val="a6a6a6"/>
            </a:solidFill>
            <a:round/>
          </a:ln>
        </p:spPr>
      </p:sp>
      <p:sp>
        <p:nvSpPr>
          <p:cNvPr id="89" name="Line 6"/>
          <p:cNvSpPr/>
          <p:nvPr/>
        </p:nvSpPr>
        <p:spPr>
          <a:xfrm>
            <a:off x="1903680" y="8755200"/>
            <a:ext cx="0" cy="450360"/>
          </a:xfrm>
          <a:prstGeom prst="line">
            <a:avLst/>
          </a:prstGeom>
          <a:ln w="12600">
            <a:solidFill>
              <a:srgbClr val="a6a6a6"/>
            </a:solidFill>
            <a:round/>
          </a:ln>
        </p:spPr>
      </p:sp>
      <p:sp>
        <p:nvSpPr>
          <p:cNvPr id="90" name="Line 7"/>
          <p:cNvSpPr/>
          <p:nvPr/>
        </p:nvSpPr>
        <p:spPr>
          <a:xfrm>
            <a:off x="2454120" y="8752680"/>
            <a:ext cx="0" cy="450360"/>
          </a:xfrm>
          <a:prstGeom prst="line">
            <a:avLst/>
          </a:prstGeom>
          <a:ln w="12600">
            <a:solidFill>
              <a:srgbClr val="a6a6a6"/>
            </a:solidFill>
            <a:round/>
          </a:ln>
        </p:spPr>
      </p:sp>
      <p:sp>
        <p:nvSpPr>
          <p:cNvPr id="91" name="Line 8"/>
          <p:cNvSpPr/>
          <p:nvPr/>
        </p:nvSpPr>
        <p:spPr>
          <a:xfrm>
            <a:off x="2976480" y="8752680"/>
            <a:ext cx="0" cy="450360"/>
          </a:xfrm>
          <a:prstGeom prst="line">
            <a:avLst/>
          </a:prstGeom>
          <a:ln w="12600">
            <a:solidFill>
              <a:srgbClr val="a6a6a6"/>
            </a:solidFill>
            <a:round/>
          </a:ln>
        </p:spPr>
      </p:sp>
      <p:sp>
        <p:nvSpPr>
          <p:cNvPr id="92" name="Line 9"/>
          <p:cNvSpPr/>
          <p:nvPr/>
        </p:nvSpPr>
        <p:spPr>
          <a:xfrm>
            <a:off x="3520800" y="8755200"/>
            <a:ext cx="0" cy="450360"/>
          </a:xfrm>
          <a:prstGeom prst="line">
            <a:avLst/>
          </a:prstGeom>
          <a:ln w="12600">
            <a:solidFill>
              <a:srgbClr val="a6a6a6"/>
            </a:solidFill>
            <a:round/>
          </a:ln>
        </p:spPr>
      </p:sp>
      <p:sp>
        <p:nvSpPr>
          <p:cNvPr id="93" name="Line 10"/>
          <p:cNvSpPr/>
          <p:nvPr/>
        </p:nvSpPr>
        <p:spPr>
          <a:xfrm>
            <a:off x="4043520" y="8755920"/>
            <a:ext cx="0" cy="452520"/>
          </a:xfrm>
          <a:prstGeom prst="line">
            <a:avLst/>
          </a:prstGeom>
          <a:ln w="12600">
            <a:solidFill>
              <a:srgbClr val="a6a6a6"/>
            </a:solidFill>
            <a:round/>
          </a:ln>
        </p:spPr>
      </p:sp>
      <p:sp>
        <p:nvSpPr>
          <p:cNvPr id="94" name="CustomShape 11"/>
          <p:cNvSpPr/>
          <p:nvPr/>
        </p:nvSpPr>
        <p:spPr>
          <a:xfrm>
            <a:off x="605160" y="8605080"/>
            <a:ext cx="470160" cy="470160"/>
          </a:xfrm>
          <a:prstGeom prst="ellipse">
            <a:avLst/>
          </a:prstGeom>
          <a:solidFill>
            <a:srgbClr val="a6a6a6"/>
          </a:solidFill>
          <a:ln w="12600">
            <a:noFill/>
          </a:ln>
        </p:spPr>
        <p:txBody>
          <a:bodyPr lIns="0" rIns="0" tIns="0" bIns="0" anchor="ctr"/>
          <a:p>
            <a:pPr algn="ctr">
              <a:lnSpc>
                <a:spcPct val="100000"/>
              </a:lnSpc>
            </a:pPr>
            <a:r>
              <a:rPr lang="fr-FR" sz="1100">
                <a:solidFill>
                  <a:srgbClr val="f2f2f2"/>
                </a:solidFill>
                <a:latin typeface="Futura Condensed"/>
              </a:rPr>
              <a:t>0</a:t>
            </a:r>
            <a:endParaRPr/>
          </a:p>
        </p:txBody>
      </p:sp>
      <p:sp>
        <p:nvSpPr>
          <p:cNvPr id="95" name="CustomShape 12"/>
          <p:cNvSpPr/>
          <p:nvPr/>
        </p:nvSpPr>
        <p:spPr>
          <a:xfrm>
            <a:off x="1139400" y="860508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1</a:t>
            </a:r>
            <a:endParaRPr/>
          </a:p>
        </p:txBody>
      </p:sp>
      <p:sp>
        <p:nvSpPr>
          <p:cNvPr id="96" name="CustomShape 13"/>
          <p:cNvSpPr/>
          <p:nvPr/>
        </p:nvSpPr>
        <p:spPr>
          <a:xfrm>
            <a:off x="1668600" y="860508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2</a:t>
            </a:r>
            <a:endParaRPr/>
          </a:p>
        </p:txBody>
      </p:sp>
      <p:sp>
        <p:nvSpPr>
          <p:cNvPr id="97" name="CustomShape 14"/>
          <p:cNvSpPr/>
          <p:nvPr/>
        </p:nvSpPr>
        <p:spPr>
          <a:xfrm>
            <a:off x="2738520" y="860508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4</a:t>
            </a:r>
            <a:endParaRPr/>
          </a:p>
        </p:txBody>
      </p:sp>
      <p:sp>
        <p:nvSpPr>
          <p:cNvPr id="98" name="CustomShape 15"/>
          <p:cNvSpPr/>
          <p:nvPr/>
        </p:nvSpPr>
        <p:spPr>
          <a:xfrm>
            <a:off x="3273480" y="860508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5</a:t>
            </a:r>
            <a:endParaRPr/>
          </a:p>
        </p:txBody>
      </p:sp>
      <p:sp>
        <p:nvSpPr>
          <p:cNvPr id="99" name="CustomShape 16"/>
          <p:cNvSpPr/>
          <p:nvPr/>
        </p:nvSpPr>
        <p:spPr>
          <a:xfrm>
            <a:off x="3809520" y="860508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6</a:t>
            </a:r>
            <a:endParaRPr/>
          </a:p>
        </p:txBody>
      </p:sp>
      <p:sp>
        <p:nvSpPr>
          <p:cNvPr id="100" name="CustomShape 17"/>
          <p:cNvSpPr/>
          <p:nvPr/>
        </p:nvSpPr>
        <p:spPr>
          <a:xfrm rot="8076000">
            <a:off x="2196360" y="8452440"/>
            <a:ext cx="515880" cy="515880"/>
          </a:xfrm>
          <a:prstGeom prst="teardrop">
            <a:avLst>
              <a:gd name="adj" fmla="val 100000"/>
            </a:avLst>
          </a:prstGeom>
          <a:solidFill>
            <a:srgbClr val="aa28ba"/>
          </a:solidFill>
          <a:ln w="9360">
            <a:noFill/>
          </a:ln>
        </p:spPr>
      </p:sp>
      <p:sp>
        <p:nvSpPr>
          <p:cNvPr id="101" name="CustomShape 18"/>
          <p:cNvSpPr/>
          <p:nvPr/>
        </p:nvSpPr>
        <p:spPr>
          <a:xfrm>
            <a:off x="2265120" y="8510760"/>
            <a:ext cx="380520" cy="395280"/>
          </a:xfrm>
          <a:prstGeom prst="rect">
            <a:avLst/>
          </a:prstGeom>
          <a:noFill/>
          <a:ln>
            <a:noFill/>
          </a:ln>
        </p:spPr>
        <p:txBody>
          <a:bodyPr lIns="90000" rIns="90000" tIns="45000" bIns="45000"/>
          <a:p>
            <a:pPr algn="ctr">
              <a:lnSpc>
                <a:spcPct val="100000"/>
              </a:lnSpc>
            </a:pPr>
            <a:r>
              <a:rPr lang="fr-FR" sz="2000">
                <a:solidFill>
                  <a:srgbClr val="ffffff"/>
                </a:solidFill>
                <a:latin typeface="Futura Condensed"/>
              </a:rPr>
              <a:t>3</a:t>
            </a:r>
            <a:endParaRPr/>
          </a:p>
        </p:txBody>
      </p:sp>
      <p:sp>
        <p:nvSpPr>
          <p:cNvPr id="102" name="CustomShape 19"/>
          <p:cNvSpPr/>
          <p:nvPr/>
        </p:nvSpPr>
        <p:spPr>
          <a:xfrm>
            <a:off x="457200" y="464040"/>
            <a:ext cx="3063240" cy="2513160"/>
          </a:xfrm>
          <a:prstGeom prst="rect">
            <a:avLst/>
          </a:prstGeom>
          <a:noFill/>
          <a:ln>
            <a:noFill/>
          </a:ln>
        </p:spPr>
        <p:txBody>
          <a:bodyPr lIns="90000" rIns="90000" tIns="45000" bIns="45000"/>
          <a:p>
            <a:pPr>
              <a:lnSpc>
                <a:spcPct val="100000"/>
              </a:lnSpc>
            </a:pPr>
            <a:r>
              <a:rPr lang="fr-FR" sz="5300">
                <a:solidFill>
                  <a:srgbClr val="000000"/>
                </a:solidFill>
                <a:latin typeface="Futura Condensed"/>
              </a:rPr>
              <a:t>UNIT 3</a:t>
            </a:r>
            <a:endParaRPr/>
          </a:p>
          <a:p>
            <a:pPr>
              <a:lnSpc>
                <a:spcPct val="100000"/>
              </a:lnSpc>
            </a:pPr>
            <a:r>
              <a:rPr lang="fr-FR" sz="5300">
                <a:solidFill>
                  <a:srgbClr val="000000"/>
                </a:solidFill>
                <a:latin typeface="Futura Condensed"/>
              </a:rPr>
              <a:t>STORIES</a:t>
            </a:r>
            <a:endParaRPr/>
          </a:p>
        </p:txBody>
      </p:sp>
      <p:sp>
        <p:nvSpPr>
          <p:cNvPr id="103" name="CustomShape 20"/>
          <p:cNvSpPr/>
          <p:nvPr/>
        </p:nvSpPr>
        <p:spPr>
          <a:xfrm>
            <a:off x="0" y="7587720"/>
            <a:ext cx="7772040" cy="479160"/>
          </a:xfrm>
          <a:prstGeom prst="rect">
            <a:avLst/>
          </a:prstGeom>
          <a:solidFill>
            <a:srgbClr val="aa28ba"/>
          </a:solidFill>
          <a:ln w="9360">
            <a:solidFill>
              <a:srgbClr val="aa28ba"/>
            </a:solidFill>
            <a:round/>
          </a:ln>
        </p:spPr>
      </p:sp>
      <p:sp>
        <p:nvSpPr>
          <p:cNvPr id="104" name="CustomShape 21"/>
          <p:cNvSpPr/>
          <p:nvPr/>
        </p:nvSpPr>
        <p:spPr>
          <a:xfrm>
            <a:off x="2108160" y="7828920"/>
            <a:ext cx="380520" cy="380520"/>
          </a:xfrm>
          <a:prstGeom prst="diamond">
            <a:avLst/>
          </a:prstGeom>
          <a:solidFill>
            <a:srgbClr val="aa28ba"/>
          </a:solidFill>
          <a:ln w="9360">
            <a:noFill/>
          </a:ln>
        </p:spPr>
      </p:sp>
      <p:sp>
        <p:nvSpPr>
          <p:cNvPr id="105" name="CustomShape 22"/>
          <p:cNvSpPr/>
          <p:nvPr/>
        </p:nvSpPr>
        <p:spPr>
          <a:xfrm>
            <a:off x="5681520" y="7844760"/>
            <a:ext cx="383760" cy="380520"/>
          </a:xfrm>
          <a:prstGeom prst="diamond">
            <a:avLst/>
          </a:prstGeom>
          <a:solidFill>
            <a:srgbClr val="aa28ba"/>
          </a:solidFill>
          <a:ln w="9360">
            <a:noFill/>
          </a:ln>
        </p:spPr>
      </p:sp>
      <p:sp>
        <p:nvSpPr>
          <p:cNvPr id="106" name="CustomShape 23"/>
          <p:cNvSpPr/>
          <p:nvPr/>
        </p:nvSpPr>
        <p:spPr>
          <a:xfrm>
            <a:off x="4280040" y="7349400"/>
            <a:ext cx="3187440" cy="942480"/>
          </a:xfrm>
          <a:prstGeom prst="rect">
            <a:avLst/>
          </a:prstGeom>
          <a:noFill/>
          <a:ln>
            <a:noFill/>
          </a:ln>
        </p:spPr>
        <p:txBody>
          <a:bodyPr lIns="90000" rIns="90000" tIns="45000" bIns="45000" anchor="ctr"/>
          <a:p>
            <a:pPr algn="ctr">
              <a:lnSpc>
                <a:spcPct val="100000"/>
              </a:lnSpc>
            </a:pPr>
            <a:r>
              <a:rPr lang="fr-FR" sz="2800">
                <a:solidFill>
                  <a:srgbClr val="ffffff"/>
                </a:solidFill>
                <a:latin typeface="Futura Condensed"/>
              </a:rPr>
              <a:t>WHAT’S INCLUDED</a:t>
            </a:r>
            <a:endParaRPr/>
          </a:p>
        </p:txBody>
      </p:sp>
      <p:sp>
        <p:nvSpPr>
          <p:cNvPr id="107" name="CustomShape 24"/>
          <p:cNvSpPr/>
          <p:nvPr/>
        </p:nvSpPr>
        <p:spPr>
          <a:xfrm>
            <a:off x="317520" y="7561800"/>
            <a:ext cx="3962160" cy="517320"/>
          </a:xfrm>
          <a:prstGeom prst="rect">
            <a:avLst/>
          </a:prstGeom>
          <a:noFill/>
          <a:ln>
            <a:noFill/>
          </a:ln>
        </p:spPr>
        <p:txBody>
          <a:bodyPr lIns="90000" rIns="90000" tIns="45000" bIns="45000" anchor="ctr"/>
          <a:p>
            <a:pPr algn="ctr">
              <a:lnSpc>
                <a:spcPct val="100000"/>
              </a:lnSpc>
            </a:pPr>
            <a:r>
              <a:rPr lang="fr-FR" sz="2800">
                <a:solidFill>
                  <a:srgbClr val="ffffff"/>
                </a:solidFill>
                <a:latin typeface="Futura Condensed"/>
              </a:rPr>
              <a:t>YOU ARE HERE</a:t>
            </a:r>
            <a:endParaRPr/>
          </a:p>
        </p:txBody>
      </p:sp>
      <p:sp>
        <p:nvSpPr>
          <p:cNvPr id="108" name="CustomShape 25"/>
          <p:cNvSpPr/>
          <p:nvPr/>
        </p:nvSpPr>
        <p:spPr>
          <a:xfrm>
            <a:off x="3881520" y="9520200"/>
            <a:ext cx="3744360" cy="535320"/>
          </a:xfrm>
          <a:prstGeom prst="rect">
            <a:avLst/>
          </a:prstGeom>
          <a:noFill/>
          <a:ln>
            <a:noFill/>
          </a:ln>
        </p:spPr>
        <p:txBody>
          <a:bodyPr anchor="ctr"/>
          <a:p>
            <a:pPr algn="r">
              <a:lnSpc>
                <a:spcPct val="100000"/>
              </a:lnSpc>
            </a:pPr>
            <a:r>
              <a:rPr lang="fr-FR" sz="1200">
                <a:solidFill>
                  <a:srgbClr val="ffffff"/>
                </a:solidFill>
                <a:latin typeface="Futura Condensed"/>
              </a:rPr>
              <a:t>55</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0" name="CustomShape 1"/>
          <p:cNvSpPr/>
          <p:nvPr/>
        </p:nvSpPr>
        <p:spPr>
          <a:xfrm>
            <a:off x="6965280" y="2133720"/>
            <a:ext cx="781560" cy="781560"/>
          </a:xfrm>
          <a:prstGeom prst="diamond">
            <a:avLst/>
          </a:prstGeom>
          <a:solidFill>
            <a:srgbClr val="ffffff"/>
          </a:solidFill>
          <a:ln w="9360">
            <a:noFill/>
          </a:ln>
        </p:spPr>
      </p:sp>
      <p:sp>
        <p:nvSpPr>
          <p:cNvPr id="351" name="CustomShape 2"/>
          <p:cNvSpPr/>
          <p:nvPr/>
        </p:nvSpPr>
        <p:spPr>
          <a:xfrm>
            <a:off x="4222080" y="795240"/>
            <a:ext cx="2999520" cy="194544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investigate the problem and find a solution to five debugging challenges</a:t>
            </a:r>
            <a:endParaRPr/>
          </a:p>
          <a:p>
            <a:pPr>
              <a:lnSpc>
                <a:spcPct val="100000"/>
              </a:lnSpc>
              <a:buFont typeface="Lucida Grande"/>
              <a:buChar char="+"/>
            </a:pPr>
            <a:r>
              <a:rPr lang="fr-FR" sz="1200">
                <a:solidFill>
                  <a:srgbClr val="000000"/>
                </a:solidFill>
                <a:latin typeface="Futura Condensed"/>
              </a:rPr>
              <a:t>explore a range of concepts (including</a:t>
            </a:r>
            <a:r>
              <a:rPr lang="fr-FR" sz="1200">
                <a:solidFill>
                  <a:srgbClr val="ff0000"/>
                </a:solidFill>
                <a:latin typeface="Futura Condensed"/>
              </a:rPr>
              <a:t> </a:t>
            </a:r>
            <a:r>
              <a:rPr lang="fr-FR" sz="1200">
                <a:solidFill>
                  <a:srgbClr val="000000"/>
                </a:solidFill>
                <a:latin typeface="Futura Condensed"/>
              </a:rPr>
              <a:t>events and parallelism) through the practices of testing and debugging</a:t>
            </a:r>
            <a:endParaRPr/>
          </a:p>
        </p:txBody>
      </p:sp>
      <p:sp>
        <p:nvSpPr>
          <p:cNvPr id="352" name="CustomShape 3"/>
          <p:cNvSpPr/>
          <p:nvPr/>
        </p:nvSpPr>
        <p:spPr>
          <a:xfrm>
            <a:off x="1308240" y="595800"/>
            <a:ext cx="2815560" cy="1796760"/>
          </a:xfrm>
          <a:prstGeom prst="rect">
            <a:avLst/>
          </a:prstGeom>
          <a:noFill/>
          <a:ln>
            <a:noFill/>
          </a:ln>
        </p:spPr>
        <p:txBody>
          <a:bodyPr lIns="90000" rIns="90000" tIns="45000" bIns="45000"/>
          <a:p>
            <a:pPr>
              <a:lnSpc>
                <a:spcPct val="100000"/>
              </a:lnSpc>
            </a:pPr>
            <a:r>
              <a:rPr lang="fr-FR" sz="5600">
                <a:solidFill>
                  <a:srgbClr val="000000"/>
                </a:solidFill>
                <a:latin typeface="Futura Condensed"/>
              </a:rPr>
              <a:t>DEBUG IT!</a:t>
            </a:r>
            <a:endParaRPr/>
          </a:p>
        </p:txBody>
      </p:sp>
      <p:sp>
        <p:nvSpPr>
          <p:cNvPr id="353" name="CustomShape 4"/>
          <p:cNvSpPr/>
          <p:nvPr/>
        </p:nvSpPr>
        <p:spPr>
          <a:xfrm>
            <a:off x="4105080" y="3328560"/>
            <a:ext cx="3116880" cy="8197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Unit 3 Debug It! </a:t>
            </a:r>
            <a:r>
              <a:rPr lang="fr-FR" sz="1200">
                <a:solidFill>
                  <a:srgbClr val="000000"/>
                </a:solidFill>
                <a:latin typeface="Futura Condensed"/>
              </a:rPr>
              <a:t>handout</a:t>
            </a:r>
            <a:endParaRPr/>
          </a:p>
          <a:p>
            <a:pPr>
              <a:lnSpc>
                <a:spcPct val="100000"/>
              </a:lnSpc>
              <a:buFont typeface="Wingdings" charset="2"/>
              <a:buChar char=""/>
            </a:pPr>
            <a:r>
              <a:rPr lang="fr-FR" sz="1200">
                <a:solidFill>
                  <a:srgbClr val="000000"/>
                </a:solidFill>
                <a:latin typeface="Futura Condensed"/>
              </a:rPr>
              <a:t>Unit 3 Debug It! </a:t>
            </a:r>
            <a:r>
              <a:rPr lang="fr-FR" sz="1200">
                <a:solidFill>
                  <a:srgbClr val="000000"/>
                </a:solidFill>
                <a:latin typeface="Futura Condensed"/>
              </a:rPr>
              <a:t>studio</a:t>
            </a:r>
            <a:r>
              <a:rPr lang="fr-FR" sz="1200">
                <a:solidFill>
                  <a:srgbClr val="000000"/>
                </a:solidFill>
                <a:latin typeface="Futura Condensed"/>
              </a:rPr>
              <a:t>
</a:t>
            </a:r>
            <a:r>
              <a:rPr lang="fr-FR" sz="1200">
                <a:solidFill>
                  <a:srgbClr val="000000"/>
                </a:solidFill>
                <a:latin typeface="Futura Condensed"/>
              </a:rPr>
              <a:t>http://scratch.mit.edu/studios/475554</a:t>
            </a:r>
            <a:endParaRPr/>
          </a:p>
        </p:txBody>
      </p:sp>
      <p:sp>
        <p:nvSpPr>
          <p:cNvPr id="354" name="CustomShape 5"/>
          <p:cNvSpPr/>
          <p:nvPr/>
        </p:nvSpPr>
        <p:spPr>
          <a:xfrm>
            <a:off x="400788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355" name="Line 6"/>
          <p:cNvSpPr/>
          <p:nvPr/>
        </p:nvSpPr>
        <p:spPr>
          <a:xfrm flipV="1">
            <a:off x="4104720" y="3163320"/>
            <a:ext cx="3117240" cy="8640"/>
          </a:xfrm>
          <a:prstGeom prst="line">
            <a:avLst/>
          </a:prstGeom>
          <a:ln w="9360">
            <a:solidFill>
              <a:srgbClr val="000000"/>
            </a:solidFill>
            <a:round/>
          </a:ln>
        </p:spPr>
      </p:sp>
      <p:sp>
        <p:nvSpPr>
          <p:cNvPr id="356" name="CustomShape 7"/>
          <p:cNvSpPr/>
          <p:nvPr/>
        </p:nvSpPr>
        <p:spPr>
          <a:xfrm>
            <a:off x="551160" y="3328560"/>
            <a:ext cx="3231000" cy="52009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 have the Unit 3 Debug It! handout available to guide students during the activity.</a:t>
            </a:r>
            <a:endParaRPr/>
          </a:p>
          <a:p>
            <a:pPr>
              <a:lnSpc>
                <a:spcPct val="100000"/>
              </a:lnSpc>
            </a:pPr>
            <a:endParaRPr/>
          </a:p>
          <a:p>
            <a:pPr>
              <a:lnSpc>
                <a:spcPct val="100000"/>
              </a:lnSpc>
              <a:buFont typeface="Wingdings" charset="2"/>
              <a:buChar char=""/>
            </a:pPr>
            <a:r>
              <a:rPr lang="fr-FR" sz="1200">
                <a:solidFill>
                  <a:srgbClr val="000000"/>
                </a:solidFill>
                <a:latin typeface="Futura Condensed"/>
              </a:rPr>
              <a:t>Help students open the Debug It! programs from the Unit 3 Debug It! studio or by following the project links listed on the Unit 3 Debug It! handout. Encourage students to click on the “Look Inside” button to investigate the buggy program, tinker with problematic code, and test possible solutions.</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time to test and debug each Debug It! challenge. Optionally, have students use the remix function in Scratch to fix the bugs and save corrected programs.</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reflect back on their </a:t>
            </a:r>
            <a:r>
              <a:rPr lang="fr-FR" sz="1200">
                <a:solidFill>
                  <a:srgbClr val="000000"/>
                </a:solidFill>
                <a:latin typeface="Futura Condensed"/>
              </a:rPr>
              <a:t>testing and debugging </a:t>
            </a:r>
            <a:r>
              <a:rPr lang="fr-FR" sz="1200">
                <a:solidFill>
                  <a:srgbClr val="000000"/>
                </a:solidFill>
                <a:latin typeface="Futura Condensed"/>
              </a:rPr>
              <a:t>experiences by responding to the reflection prompts in their design journals or in a group discussion</a:t>
            </a:r>
            <a:r>
              <a:rPr lang="fr-FR" sz="1200">
                <a:solidFill>
                  <a:srgbClr val="000000"/>
                </a:solidFill>
                <a:latin typeface="Futura Condensed"/>
              </a:rPr>
              <a:t>.</a:t>
            </a:r>
            <a:endParaRPr/>
          </a:p>
          <a:p>
            <a:pPr>
              <a:lnSpc>
                <a:spcPct val="100000"/>
              </a:lnSpc>
            </a:pPr>
            <a:endParaRPr/>
          </a:p>
          <a:p>
            <a:pPr>
              <a:lnSpc>
                <a:spcPct val="100000"/>
              </a:lnSpc>
              <a:buFont typeface="Wingdings" charset="2"/>
              <a:buChar char=""/>
            </a:pPr>
            <a:r>
              <a:rPr lang="fr-FR" sz="1200">
                <a:solidFill>
                  <a:srgbClr val="000000"/>
                </a:solidFill>
                <a:latin typeface="Futura Condensed"/>
              </a:rPr>
              <a:t>Create a class list of debugging strategies by collecting students’ </a:t>
            </a:r>
            <a:r>
              <a:rPr lang="fr-FR" sz="1200">
                <a:solidFill>
                  <a:srgbClr val="000000"/>
                </a:solidFill>
                <a:latin typeface="Futura Condensed"/>
              </a:rPr>
              <a:t>problem finding and problem solving approaches.</a:t>
            </a:r>
            <a:endParaRPr/>
          </a:p>
        </p:txBody>
      </p:sp>
      <p:sp>
        <p:nvSpPr>
          <p:cNvPr id="357" name="CustomShape 8"/>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358" name="Line 9"/>
          <p:cNvSpPr/>
          <p:nvPr/>
        </p:nvSpPr>
        <p:spPr>
          <a:xfrm flipV="1">
            <a:off x="550800" y="3163320"/>
            <a:ext cx="3231360" cy="8640"/>
          </a:xfrm>
          <a:prstGeom prst="line">
            <a:avLst/>
          </a:prstGeom>
          <a:ln w="9360">
            <a:solidFill>
              <a:srgbClr val="000000"/>
            </a:solidFill>
            <a:round/>
          </a:ln>
        </p:spPr>
      </p:sp>
      <p:sp>
        <p:nvSpPr>
          <p:cNvPr id="359" name="CustomShape 10"/>
          <p:cNvSpPr/>
          <p:nvPr/>
        </p:nvSpPr>
        <p:spPr>
          <a:xfrm>
            <a:off x="4105080" y="4587840"/>
            <a:ext cx="3116880" cy="100296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was the problem?</a:t>
            </a:r>
            <a:endParaRPr/>
          </a:p>
          <a:p>
            <a:pPr>
              <a:lnSpc>
                <a:spcPct val="100000"/>
              </a:lnSpc>
              <a:buFont typeface="Lucida Grande"/>
              <a:buChar char="+"/>
            </a:pPr>
            <a:r>
              <a:rPr lang="fr-FR" sz="1200">
                <a:solidFill>
                  <a:srgbClr val="000000"/>
                </a:solidFill>
                <a:latin typeface="Futura Condensed"/>
              </a:rPr>
              <a:t>How did you identify the problem?</a:t>
            </a:r>
            <a:endParaRPr/>
          </a:p>
          <a:p>
            <a:pPr>
              <a:lnSpc>
                <a:spcPct val="100000"/>
              </a:lnSpc>
              <a:buFont typeface="Lucida Grande"/>
              <a:buChar char="+"/>
            </a:pPr>
            <a:r>
              <a:rPr lang="fr-FR" sz="1200">
                <a:solidFill>
                  <a:srgbClr val="000000"/>
                </a:solidFill>
                <a:latin typeface="Futura Condensed"/>
              </a:rPr>
              <a:t>How did you fix the problem?</a:t>
            </a:r>
            <a:endParaRPr/>
          </a:p>
          <a:p>
            <a:pPr>
              <a:lnSpc>
                <a:spcPct val="100000"/>
              </a:lnSpc>
              <a:buFont typeface="Lucida Grande"/>
              <a:buChar char="+"/>
            </a:pPr>
            <a:r>
              <a:rPr lang="fr-FR" sz="1200">
                <a:solidFill>
                  <a:srgbClr val="000000"/>
                </a:solidFill>
                <a:latin typeface="Futura Condensed"/>
              </a:rPr>
              <a:t>Did others have alternative approaches to fixing the problem?</a:t>
            </a:r>
            <a:endParaRPr/>
          </a:p>
        </p:txBody>
      </p:sp>
      <p:sp>
        <p:nvSpPr>
          <p:cNvPr id="360" name="CustomShape 11"/>
          <p:cNvSpPr/>
          <p:nvPr/>
        </p:nvSpPr>
        <p:spPr>
          <a:xfrm>
            <a:off x="4007880" y="40899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361" name="Line 12"/>
          <p:cNvSpPr/>
          <p:nvPr/>
        </p:nvSpPr>
        <p:spPr>
          <a:xfrm flipV="1">
            <a:off x="4104720" y="4428360"/>
            <a:ext cx="3117240" cy="8640"/>
          </a:xfrm>
          <a:prstGeom prst="line">
            <a:avLst/>
          </a:prstGeom>
          <a:ln w="9360">
            <a:solidFill>
              <a:srgbClr val="000000"/>
            </a:solidFill>
            <a:round/>
          </a:ln>
        </p:spPr>
      </p:sp>
      <p:sp>
        <p:nvSpPr>
          <p:cNvPr id="362" name="CustomShape 13"/>
          <p:cNvSpPr/>
          <p:nvPr/>
        </p:nvSpPr>
        <p:spPr>
          <a:xfrm>
            <a:off x="457920" y="2053080"/>
            <a:ext cx="2913480" cy="942480"/>
          </a:xfrm>
          <a:prstGeom prst="rect">
            <a:avLst/>
          </a:prstGeom>
          <a:noFill/>
          <a:ln>
            <a:noFill/>
          </a:ln>
        </p:spPr>
        <p:txBody>
          <a:bodyPr lIns="90000" rIns="90000" tIns="45000" bIns="45000" anchor="ctr"/>
          <a:p>
            <a:pPr>
              <a:lnSpc>
                <a:spcPct val="100000"/>
              </a:lnSpc>
            </a:pPr>
            <a:r>
              <a:rPr lang="fr-FR" sz="2800">
                <a:solidFill>
                  <a:srgbClr val="ffffff"/>
                </a:solidFill>
                <a:latin typeface="Futura Condensed"/>
              </a:rPr>
              <a:t>ACTIVITY DESCRIPTION</a:t>
            </a:r>
            <a:endParaRPr/>
          </a:p>
        </p:txBody>
      </p:sp>
      <p:sp>
        <p:nvSpPr>
          <p:cNvPr id="363" name="CustomShape 14"/>
          <p:cNvSpPr/>
          <p:nvPr/>
        </p:nvSpPr>
        <p:spPr>
          <a:xfrm>
            <a:off x="4105080" y="6204960"/>
            <a:ext cx="3116880" cy="13672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Were students able to solve all five bugs? If not, how might you clarify the concepts expressed in the unsolved programs?</a:t>
            </a:r>
            <a:endParaRPr/>
          </a:p>
          <a:p>
            <a:pPr>
              <a:lnSpc>
                <a:spcPct val="100000"/>
              </a:lnSpc>
              <a:buFont typeface="Lucida Grande"/>
              <a:buChar char="+"/>
            </a:pPr>
            <a:r>
              <a:rPr lang="fr-FR" sz="1200">
                <a:solidFill>
                  <a:srgbClr val="000000"/>
                </a:solidFill>
                <a:latin typeface="Futura Condensed"/>
              </a:rPr>
              <a:t>What different testing and debugging strategies did students employ?</a:t>
            </a:r>
            <a:endParaRPr/>
          </a:p>
        </p:txBody>
      </p:sp>
      <p:sp>
        <p:nvSpPr>
          <p:cNvPr id="364" name="CustomShape 15"/>
          <p:cNvSpPr/>
          <p:nvPr/>
        </p:nvSpPr>
        <p:spPr>
          <a:xfrm>
            <a:off x="4007880" y="57092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365" name="Line 16"/>
          <p:cNvSpPr/>
          <p:nvPr/>
        </p:nvSpPr>
        <p:spPr>
          <a:xfrm flipV="1">
            <a:off x="4104720" y="6039720"/>
            <a:ext cx="3117240" cy="8640"/>
          </a:xfrm>
          <a:prstGeom prst="line">
            <a:avLst/>
          </a:prstGeom>
          <a:ln w="9360">
            <a:solidFill>
              <a:srgbClr val="000000"/>
            </a:solidFill>
            <a:round/>
          </a:ln>
        </p:spPr>
      </p:sp>
      <p:sp>
        <p:nvSpPr>
          <p:cNvPr id="366" name="CustomShape 17"/>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367" name="Line 18"/>
          <p:cNvSpPr/>
          <p:nvPr/>
        </p:nvSpPr>
        <p:spPr>
          <a:xfrm flipV="1">
            <a:off x="550800" y="7968960"/>
            <a:ext cx="6671160" cy="14040"/>
          </a:xfrm>
          <a:prstGeom prst="line">
            <a:avLst/>
          </a:prstGeom>
          <a:ln w="9360">
            <a:solidFill>
              <a:srgbClr val="000000"/>
            </a:solidFill>
            <a:round/>
          </a:ln>
        </p:spPr>
      </p:sp>
      <p:sp>
        <p:nvSpPr>
          <p:cNvPr id="368" name="CustomShape 19"/>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369" name="Line 20"/>
          <p:cNvSpPr/>
          <p:nvPr/>
        </p:nvSpPr>
        <p:spPr>
          <a:xfrm>
            <a:off x="3856680" y="8086680"/>
            <a:ext cx="0" cy="1805760"/>
          </a:xfrm>
          <a:prstGeom prst="line">
            <a:avLst/>
          </a:prstGeom>
          <a:ln w="6480">
            <a:solidFill>
              <a:srgbClr val="808080"/>
            </a:solidFill>
            <a:custDash>
              <a:ds d="140000" sp="105000"/>
            </a:custDash>
            <a:round/>
          </a:ln>
        </p:spPr>
      </p:sp>
      <p:sp>
        <p:nvSpPr>
          <p:cNvPr id="370" name="CustomShape 21"/>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371" name="Line 22"/>
          <p:cNvSpPr/>
          <p:nvPr/>
        </p:nvSpPr>
        <p:spPr>
          <a:xfrm flipH="1">
            <a:off x="4401000" y="8385840"/>
            <a:ext cx="2814840" cy="0"/>
          </a:xfrm>
          <a:prstGeom prst="line">
            <a:avLst/>
          </a:prstGeom>
          <a:ln w="6480">
            <a:solidFill>
              <a:srgbClr val="000000"/>
            </a:solidFill>
            <a:custDash>
              <a:ds d="140000" sp="105000"/>
            </a:custDash>
            <a:round/>
          </a:ln>
        </p:spPr>
      </p:sp>
      <p:sp>
        <p:nvSpPr>
          <p:cNvPr id="372" name="Line 23"/>
          <p:cNvSpPr/>
          <p:nvPr/>
        </p:nvSpPr>
        <p:spPr>
          <a:xfrm flipH="1">
            <a:off x="4401000" y="8679240"/>
            <a:ext cx="2814840" cy="0"/>
          </a:xfrm>
          <a:prstGeom prst="line">
            <a:avLst/>
          </a:prstGeom>
          <a:ln w="6480">
            <a:solidFill>
              <a:srgbClr val="000000"/>
            </a:solidFill>
            <a:custDash>
              <a:ds d="140000" sp="105000"/>
            </a:custDash>
            <a:round/>
          </a:ln>
        </p:spPr>
      </p:sp>
      <p:sp>
        <p:nvSpPr>
          <p:cNvPr id="373" name="Line 24"/>
          <p:cNvSpPr/>
          <p:nvPr/>
        </p:nvSpPr>
        <p:spPr>
          <a:xfrm flipH="1">
            <a:off x="4401000" y="8975520"/>
            <a:ext cx="2820960" cy="0"/>
          </a:xfrm>
          <a:prstGeom prst="line">
            <a:avLst/>
          </a:prstGeom>
          <a:ln w="6480">
            <a:solidFill>
              <a:srgbClr val="000000"/>
            </a:solidFill>
            <a:custDash>
              <a:ds d="140000" sp="105000"/>
            </a:custDash>
            <a:round/>
          </a:ln>
        </p:spPr>
      </p:sp>
      <p:sp>
        <p:nvSpPr>
          <p:cNvPr id="374" name="Line 25"/>
          <p:cNvSpPr/>
          <p:nvPr/>
        </p:nvSpPr>
        <p:spPr>
          <a:xfrm flipH="1">
            <a:off x="4401000" y="9269280"/>
            <a:ext cx="2814840" cy="0"/>
          </a:xfrm>
          <a:prstGeom prst="line">
            <a:avLst/>
          </a:prstGeom>
          <a:ln w="6480">
            <a:solidFill>
              <a:srgbClr val="000000"/>
            </a:solidFill>
            <a:custDash>
              <a:ds d="140000" sp="105000"/>
            </a:custDash>
            <a:round/>
          </a:ln>
        </p:spPr>
      </p:sp>
      <p:sp>
        <p:nvSpPr>
          <p:cNvPr id="375" name="CustomShape 26"/>
          <p:cNvSpPr/>
          <p:nvPr/>
        </p:nvSpPr>
        <p:spPr>
          <a:xfrm>
            <a:off x="551160" y="8142840"/>
            <a:ext cx="3231000" cy="209736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Being able to read others’ code is a valuable skill and is critical for being able to engage in the practices of reusing and remixing.</a:t>
            </a:r>
            <a:endParaRPr/>
          </a:p>
          <a:p>
            <a:pPr>
              <a:lnSpc>
                <a:spcPct val="100000"/>
              </a:lnSpc>
              <a:buFont typeface="Lucida Grande"/>
              <a:buChar char="+"/>
            </a:pPr>
            <a:r>
              <a:rPr lang="fr-FR" sz="1200">
                <a:solidFill>
                  <a:srgbClr val="000000"/>
                </a:solidFill>
                <a:latin typeface="Futura Condensed"/>
              </a:rPr>
              <a:t>This activity is a great opportunity for pair programming. Divide students into pairs to work on the debugging challenges. </a:t>
            </a:r>
            <a:endParaRPr/>
          </a:p>
          <a:p>
            <a:pPr>
              <a:lnSpc>
                <a:spcPct val="100000"/>
              </a:lnSpc>
              <a:buFont typeface="Lucida Grande"/>
              <a:buChar char="+"/>
            </a:pPr>
            <a:r>
              <a:rPr lang="fr-FR" sz="1200">
                <a:solidFill>
                  <a:srgbClr val="000000"/>
                </a:solidFill>
                <a:latin typeface="Futura Condensed"/>
              </a:rPr>
              <a:t>Students can explain their code revisions by right-clicking on Scratch blocks to insert code comments</a:t>
            </a:r>
            <a:r>
              <a:rPr i="1" lang="fr-FR" sz="1200">
                <a:solidFill>
                  <a:srgbClr val="000000"/>
                </a:solidFill>
                <a:latin typeface="Futura Condensed"/>
              </a:rPr>
              <a:t>.</a:t>
            </a:r>
            <a:endParaRPr/>
          </a:p>
        </p:txBody>
      </p:sp>
      <p:sp>
        <p:nvSpPr>
          <p:cNvPr id="376" name="Line 27"/>
          <p:cNvSpPr/>
          <p:nvPr/>
        </p:nvSpPr>
        <p:spPr>
          <a:xfrm>
            <a:off x="3890520" y="794160"/>
            <a:ext cx="0" cy="1123200"/>
          </a:xfrm>
          <a:prstGeom prst="line">
            <a:avLst/>
          </a:prstGeom>
          <a:ln w="3240">
            <a:solidFill>
              <a:srgbClr val="000000"/>
            </a:solidFill>
            <a:custDash>
              <a:ds d="140000" sp="105000"/>
            </a:custDash>
            <a:round/>
          </a:ln>
        </p:spPr>
      </p:sp>
      <p:sp>
        <p:nvSpPr>
          <p:cNvPr id="377" name="Line 28"/>
          <p:cNvSpPr/>
          <p:nvPr/>
        </p:nvSpPr>
        <p:spPr>
          <a:xfrm flipH="1">
            <a:off x="3669480" y="794520"/>
            <a:ext cx="221040" cy="0"/>
          </a:xfrm>
          <a:prstGeom prst="line">
            <a:avLst/>
          </a:prstGeom>
          <a:ln w="3240">
            <a:solidFill>
              <a:srgbClr val="000000"/>
            </a:solidFill>
            <a:custDash>
              <a:ds d="140000" sp="105000"/>
            </a:custDash>
            <a:round/>
          </a:ln>
        </p:spPr>
      </p:sp>
      <p:sp>
        <p:nvSpPr>
          <p:cNvPr id="378" name="Line 29"/>
          <p:cNvSpPr/>
          <p:nvPr/>
        </p:nvSpPr>
        <p:spPr>
          <a:xfrm flipH="1">
            <a:off x="3669480" y="1912680"/>
            <a:ext cx="221040" cy="0"/>
          </a:xfrm>
          <a:prstGeom prst="line">
            <a:avLst/>
          </a:prstGeom>
          <a:ln w="3240">
            <a:solidFill>
              <a:srgbClr val="000000"/>
            </a:solidFill>
            <a:custDash>
              <a:ds d="140000" sp="105000"/>
            </a:custDash>
            <a:round/>
            <a:tailEnd len="med" type="triangle" w="med"/>
          </a:ln>
        </p:spPr>
      </p:sp>
      <p:sp>
        <p:nvSpPr>
          <p:cNvPr id="379" name="Line 30"/>
          <p:cNvSpPr/>
          <p:nvPr/>
        </p:nvSpPr>
        <p:spPr>
          <a:xfrm>
            <a:off x="3890520" y="1342800"/>
            <a:ext cx="221040" cy="0"/>
          </a:xfrm>
          <a:prstGeom prst="line">
            <a:avLst/>
          </a:prstGeom>
          <a:ln w="3240">
            <a:solidFill>
              <a:srgbClr val="000000"/>
            </a:solidFill>
            <a:custDash>
              <a:ds d="140000" sp="105000"/>
            </a:custDash>
            <a:round/>
            <a:tailEnd len="med" type="triangle" w="med"/>
          </a:ln>
        </p:spPr>
      </p:sp>
      <p:sp>
        <p:nvSpPr>
          <p:cNvPr id="380" name="CustomShape 31"/>
          <p:cNvSpPr/>
          <p:nvPr/>
        </p:nvSpPr>
        <p:spPr>
          <a:xfrm>
            <a:off x="2535480" y="169416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15–30 MINUTES</a:t>
            </a:r>
            <a:endParaRPr/>
          </a:p>
        </p:txBody>
      </p:sp>
      <p:pic>
        <p:nvPicPr>
          <p:cNvPr id="381" name="Picture 112" descr=""/>
          <p:cNvPicPr/>
          <p:nvPr/>
        </p:nvPicPr>
        <p:blipFill>
          <a:blip r:embed="rId1"/>
          <a:stretch>
            <a:fillRect/>
          </a:stretch>
        </p:blipFill>
        <p:spPr>
          <a:xfrm>
            <a:off x="2279160" y="1754280"/>
            <a:ext cx="323640" cy="323640"/>
          </a:xfrm>
          <a:prstGeom prst="rect">
            <a:avLst/>
          </a:prstGeom>
          <a:ln>
            <a:noFill/>
          </a:ln>
        </p:spPr>
      </p:pic>
      <p:sp>
        <p:nvSpPr>
          <p:cNvPr id="382" name="CustomShape 32"/>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UNIT3  ACTIVITY</a:t>
            </a:r>
            <a:endParaRPr/>
          </a:p>
        </p:txBody>
      </p:sp>
      <p:sp>
        <p:nvSpPr>
          <p:cNvPr id="383" name="CustomShape 33"/>
          <p:cNvSpPr/>
          <p:nvPr/>
        </p:nvSpPr>
        <p:spPr>
          <a:xfrm>
            <a:off x="551160" y="2542320"/>
            <a:ext cx="479160" cy="243720"/>
          </a:xfrm>
          <a:prstGeom prst="triangle">
            <a:avLst>
              <a:gd name="adj" fmla="val 51144"/>
            </a:avLst>
          </a:prstGeom>
          <a:solidFill>
            <a:srgbClr val="ffffff"/>
          </a:solidFill>
          <a:ln w="9360">
            <a:solidFill>
              <a:srgbClr val="ffffff"/>
            </a:solidFill>
            <a:round/>
          </a:ln>
        </p:spPr>
      </p:sp>
      <p:sp>
        <p:nvSpPr>
          <p:cNvPr id="384" name="TextShape 34"/>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64</a:t>
            </a:r>
            <a:endParaRPr/>
          </a:p>
        </p:txBody>
      </p:sp>
      <p:pic>
        <p:nvPicPr>
          <p:cNvPr id="385" name="Picture 47" descr=""/>
          <p:cNvPicPr/>
          <p:nvPr/>
        </p:nvPicPr>
        <p:blipFill>
          <a:blip r:embed="rId2"/>
          <a:stretch>
            <a:fillRect/>
          </a:stretch>
        </p:blipFill>
        <p:spPr>
          <a:xfrm>
            <a:off x="551160" y="-5760"/>
            <a:ext cx="493560" cy="2791440"/>
          </a:xfrm>
          <a:prstGeom prst="rect">
            <a:avLst/>
          </a:prstGeom>
          <a:ln>
            <a:noFill/>
          </a:ln>
        </p:spPr>
      </p:pic>
      <p:sp>
        <p:nvSpPr>
          <p:cNvPr id="386" name="CustomShape 35"/>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3  ACTIVITY</a:t>
            </a:r>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7" name="CustomShape 1"/>
          <p:cNvSpPr/>
          <p:nvPr/>
        </p:nvSpPr>
        <p:spPr>
          <a:xfrm>
            <a:off x="538560" y="1434600"/>
            <a:ext cx="2158920" cy="729720"/>
          </a:xfrm>
          <a:prstGeom prst="rect">
            <a:avLst/>
          </a:prstGeom>
          <a:noFill/>
          <a:ln cap="rnd" w="6480">
            <a:solidFill>
              <a:srgbClr val="000000"/>
            </a:solidFill>
            <a:custDash>
              <a:ds d="140000" sp="105000"/>
            </a:custDash>
            <a:round/>
          </a:ln>
        </p:spPr>
        <p:txBody>
          <a:bodyPr lIns="90000" rIns="90000" tIns="91440" bIns="91440" anchor="ctr"/>
          <a:p>
            <a:pPr algn="just">
              <a:lnSpc>
                <a:spcPct val="100000"/>
              </a:lnSpc>
            </a:pPr>
            <a:r>
              <a:rPr lang="fr-FR" sz="1200">
                <a:solidFill>
                  <a:srgbClr val="000000"/>
                </a:solidFill>
                <a:latin typeface="Futura Condensed"/>
              </a:rPr>
              <a:t>HELP! CAN YOU DEBUG THESE FIVE SCRATCH PROGRAMS?</a:t>
            </a:r>
            <a:endParaRPr/>
          </a:p>
        </p:txBody>
      </p:sp>
      <p:sp>
        <p:nvSpPr>
          <p:cNvPr id="388" name="CustomShape 2"/>
          <p:cNvSpPr/>
          <p:nvPr/>
        </p:nvSpPr>
        <p:spPr>
          <a:xfrm>
            <a:off x="445320" y="2211120"/>
            <a:ext cx="2356920" cy="100224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activity, you will investigate what is going awry and find a solution for each of the five Debug It! challenges. </a:t>
            </a:r>
            <a:endParaRPr/>
          </a:p>
        </p:txBody>
      </p:sp>
      <p:sp>
        <p:nvSpPr>
          <p:cNvPr id="389" name="CustomShape 3"/>
          <p:cNvSpPr/>
          <p:nvPr/>
        </p:nvSpPr>
        <p:spPr>
          <a:xfrm>
            <a:off x="415800" y="8517960"/>
            <a:ext cx="3227040" cy="191484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Make a list of possible bugs in the program.</a:t>
            </a:r>
            <a:endParaRPr/>
          </a:p>
          <a:p>
            <a:pPr>
              <a:lnSpc>
                <a:spcPct val="100000"/>
              </a:lnSpc>
              <a:buFont typeface="Wingdings" charset="2"/>
              <a:buChar char=""/>
            </a:pPr>
            <a:r>
              <a:rPr lang="fr-FR" sz="1200">
                <a:solidFill>
                  <a:srgbClr val="000000"/>
                </a:solidFill>
                <a:latin typeface="Futura Condensed"/>
              </a:rPr>
              <a:t>Keep track of your work! This can be a useful reminder of what you have already tried and point you toward what to try next.</a:t>
            </a:r>
            <a:endParaRPr/>
          </a:p>
          <a:p>
            <a:pPr>
              <a:lnSpc>
                <a:spcPct val="100000"/>
              </a:lnSpc>
              <a:buFont typeface="Wingdings" charset="2"/>
              <a:buChar char=""/>
            </a:pPr>
            <a:r>
              <a:rPr lang="fr-FR" sz="1200">
                <a:solidFill>
                  <a:srgbClr val="000000"/>
                </a:solidFill>
                <a:latin typeface="Futura Condensed"/>
              </a:rPr>
              <a:t>Share and compare your problem finding and problem solving approaches with a neighbor until you find something that works for you!</a:t>
            </a:r>
            <a:endParaRPr/>
          </a:p>
        </p:txBody>
      </p:sp>
      <p:sp>
        <p:nvSpPr>
          <p:cNvPr id="390" name="CustomShape 4"/>
          <p:cNvSpPr/>
          <p:nvPr/>
        </p:nvSpPr>
        <p:spPr>
          <a:xfrm>
            <a:off x="4076640" y="8517960"/>
            <a:ext cx="3313800" cy="1732320"/>
          </a:xfrm>
          <a:prstGeom prst="rect">
            <a:avLst/>
          </a:prstGeom>
          <a:noFill/>
          <a:ln w="6480">
            <a:noFill/>
          </a:ln>
        </p:spPr>
        <p:txBody>
          <a:bodyPr tIns="45000" bIns="45000"/>
          <a:p>
            <a:pPr>
              <a:lnSpc>
                <a:spcPct val="100000"/>
              </a:lnSpc>
              <a:buFont typeface="Lucida Grande"/>
              <a:buChar char="+"/>
            </a:pPr>
            <a:r>
              <a:rPr lang="fr-FR" sz="1200">
                <a:solidFill>
                  <a:srgbClr val="000000"/>
                </a:solidFill>
                <a:latin typeface="Futura Condensed"/>
              </a:rPr>
              <a:t>Add code commentary by right clicking on blocks in your scripts. This can help others understand different parts of your program!</a:t>
            </a:r>
            <a:endParaRPr/>
          </a:p>
          <a:p>
            <a:pPr>
              <a:lnSpc>
                <a:spcPct val="100000"/>
              </a:lnSpc>
              <a:buFont typeface="Lucida Grande"/>
              <a:buChar char="+"/>
            </a:pPr>
            <a:r>
              <a:rPr lang="fr-FR" sz="1200">
                <a:solidFill>
                  <a:srgbClr val="000000"/>
                </a:solidFill>
                <a:latin typeface="Futura Condensed"/>
              </a:rPr>
              <a:t>Discuss your testing and debugging practices with a partner, and make note of the similarities and differences in your strategies.</a:t>
            </a:r>
            <a:endParaRPr/>
          </a:p>
          <a:p>
            <a:pPr>
              <a:lnSpc>
                <a:spcPct val="100000"/>
              </a:lnSpc>
              <a:buFont typeface="Lucida Grande"/>
              <a:buChar char="+"/>
            </a:pPr>
            <a:r>
              <a:rPr lang="fr-FR" sz="1200">
                <a:solidFill>
                  <a:srgbClr val="000000"/>
                </a:solidFill>
                <a:latin typeface="Futura Condensed"/>
              </a:rPr>
              <a:t>Help a neighbor!</a:t>
            </a:r>
            <a:endParaRPr/>
          </a:p>
        </p:txBody>
      </p:sp>
      <p:sp>
        <p:nvSpPr>
          <p:cNvPr id="391" name="Line 5"/>
          <p:cNvSpPr/>
          <p:nvPr/>
        </p:nvSpPr>
        <p:spPr>
          <a:xfrm>
            <a:off x="3962520" y="8403480"/>
            <a:ext cx="0" cy="1527840"/>
          </a:xfrm>
          <a:prstGeom prst="line">
            <a:avLst/>
          </a:prstGeom>
          <a:ln w="6480">
            <a:solidFill>
              <a:srgbClr val="808080"/>
            </a:solidFill>
            <a:custDash>
              <a:ds d="140000" sp="105000"/>
            </a:custDash>
            <a:round/>
          </a:ln>
        </p:spPr>
      </p:sp>
      <p:sp>
        <p:nvSpPr>
          <p:cNvPr id="392" name="CustomShape 6"/>
          <p:cNvSpPr/>
          <p:nvPr/>
        </p:nvSpPr>
        <p:spPr>
          <a:xfrm>
            <a:off x="3830040" y="666000"/>
            <a:ext cx="3401640" cy="1278360"/>
          </a:xfrm>
          <a:prstGeom prst="rect">
            <a:avLst/>
          </a:prstGeom>
          <a:noFill/>
          <a:ln cap="rnd" w="12600">
            <a:solidFill>
              <a:srgbClr val="000000"/>
            </a:solidFill>
            <a:custDash>
              <a:ds d="140000" sp="105000"/>
            </a:custDash>
            <a:round/>
          </a:ln>
        </p:spPr>
        <p:txBody>
          <a:bodyPr rIns="90000" tIns="91440" bIns="91440"/>
          <a:p>
            <a:pPr>
              <a:lnSpc>
                <a:spcPct val="100000"/>
              </a:lnSpc>
              <a:buFont typeface="Wingdings" charset="2"/>
              <a:buChar char=""/>
            </a:pPr>
            <a:r>
              <a:rPr b="1" lang="fr-FR" sz="1200">
                <a:solidFill>
                  <a:srgbClr val="000000"/>
                </a:solidFill>
                <a:latin typeface="Futura Condensed"/>
              </a:rPr>
              <a:t>DEBUG IT! 3.1 </a:t>
            </a:r>
            <a:r>
              <a:rPr lang="fr-FR" sz="1000">
                <a:solidFill>
                  <a:srgbClr val="000000"/>
                </a:solidFill>
                <a:latin typeface="Futura Condensed"/>
              </a:rPr>
              <a:t>http://scratch.mit.edu/projects/24269007</a:t>
            </a:r>
            <a:endParaRPr/>
          </a:p>
          <a:p>
            <a:pPr>
              <a:lnSpc>
                <a:spcPct val="100000"/>
              </a:lnSpc>
            </a:pP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the Scratch Cat teaches Gobo to meow. But when it's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Gobo's turn to try -- Gobo stays silent. How do we fix the program?</a:t>
            </a:r>
            <a:endParaRPr/>
          </a:p>
        </p:txBody>
      </p:sp>
      <p:sp>
        <p:nvSpPr>
          <p:cNvPr id="393" name="CustomShape 7"/>
          <p:cNvSpPr/>
          <p:nvPr/>
        </p:nvSpPr>
        <p:spPr>
          <a:xfrm>
            <a:off x="3830040" y="1919520"/>
            <a:ext cx="3401640" cy="1445760"/>
          </a:xfrm>
          <a:prstGeom prst="rect">
            <a:avLst/>
          </a:prstGeom>
          <a:noFill/>
          <a:ln cap="rnd" w="12600">
            <a:solidFill>
              <a:srgbClr val="000000"/>
            </a:solidFill>
            <a:custDash>
              <a:ds d="140000" sp="105000"/>
            </a:custDash>
            <a:round/>
          </a:ln>
        </p:spPr>
        <p:txBody>
          <a:bodyPr rIns="90000" tIns="91440" bIns="91440"/>
          <a:p>
            <a:pPr>
              <a:lnSpc>
                <a:spcPct val="100000"/>
              </a:lnSpc>
              <a:buFont typeface="Wingdings" charset="2"/>
              <a:buChar char=""/>
            </a:pPr>
            <a:r>
              <a:rPr b="1" lang="fr-FR" sz="1200">
                <a:solidFill>
                  <a:srgbClr val="000000"/>
                </a:solidFill>
                <a:latin typeface="Futura Condensed"/>
              </a:rPr>
              <a:t>DEBUG IT! 3.2 </a:t>
            </a:r>
            <a:r>
              <a:rPr lang="fr-FR" sz="1000">
                <a:solidFill>
                  <a:srgbClr val="000000"/>
                </a:solidFill>
                <a:latin typeface="Futura Condensed"/>
              </a:rPr>
              <a:t>http://scratch.mit.edu/projects/24269046</a:t>
            </a:r>
            <a:endParaRPr/>
          </a:p>
          <a:p>
            <a:pPr>
              <a:lnSpc>
                <a:spcPct val="100000"/>
              </a:lnSpc>
            </a:pP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the Scratch Cat is supposed to count from 1 to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number the user provides. But the Scratch Cat always counts to 10.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How do we fix the program?</a:t>
            </a:r>
            <a:endParaRPr/>
          </a:p>
        </p:txBody>
      </p:sp>
      <p:sp>
        <p:nvSpPr>
          <p:cNvPr id="394" name="CustomShape 8"/>
          <p:cNvSpPr/>
          <p:nvPr/>
        </p:nvSpPr>
        <p:spPr>
          <a:xfrm>
            <a:off x="3830040" y="3327120"/>
            <a:ext cx="3401640" cy="1445760"/>
          </a:xfrm>
          <a:prstGeom prst="rect">
            <a:avLst/>
          </a:prstGeom>
          <a:noFill/>
          <a:ln cap="rnd" w="12600">
            <a:solidFill>
              <a:srgbClr val="000000"/>
            </a:solidFill>
            <a:custDash>
              <a:ds d="140000" sp="105000"/>
            </a:custDash>
            <a:round/>
          </a:ln>
        </p:spPr>
        <p:txBody>
          <a:bodyPr rIns="90000" tIns="91440" bIns="91440"/>
          <a:p>
            <a:pPr>
              <a:lnSpc>
                <a:spcPct val="100000"/>
              </a:lnSpc>
              <a:buFont typeface="Wingdings" charset="2"/>
              <a:buChar char=""/>
            </a:pPr>
            <a:r>
              <a:rPr b="1" lang="fr-FR" sz="1200">
                <a:solidFill>
                  <a:srgbClr val="000000"/>
                </a:solidFill>
                <a:latin typeface="Futura Condensed"/>
              </a:rPr>
              <a:t>DEBUG IT! 3.3 </a:t>
            </a:r>
            <a:r>
              <a:rPr lang="fr-FR" sz="1000">
                <a:solidFill>
                  <a:srgbClr val="000000"/>
                </a:solidFill>
                <a:latin typeface="Futura Condensed"/>
              </a:rPr>
              <a:t>http://scratch.mit.edu/projects/24269070</a:t>
            </a:r>
            <a:endParaRPr/>
          </a:p>
          <a:p>
            <a:pPr>
              <a:lnSpc>
                <a:spcPct val="100000"/>
              </a:lnSpc>
            </a:pP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the Scratch Cat is doing roll call with Gobo's friends: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Giga, Nano, Pico, and Tera. But everything is happening all at once!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How do we fix the program?</a:t>
            </a:r>
            <a:endParaRPr/>
          </a:p>
        </p:txBody>
      </p:sp>
      <p:sp>
        <p:nvSpPr>
          <p:cNvPr id="395" name="CustomShape 9"/>
          <p:cNvSpPr/>
          <p:nvPr/>
        </p:nvSpPr>
        <p:spPr>
          <a:xfrm>
            <a:off x="3830040" y="4734720"/>
            <a:ext cx="3401640" cy="1613160"/>
          </a:xfrm>
          <a:prstGeom prst="rect">
            <a:avLst/>
          </a:prstGeom>
          <a:noFill/>
          <a:ln cap="rnd" w="12600">
            <a:solidFill>
              <a:srgbClr val="000000"/>
            </a:solidFill>
            <a:custDash>
              <a:ds d="140000" sp="105000"/>
            </a:custDash>
            <a:round/>
          </a:ln>
        </p:spPr>
        <p:txBody>
          <a:bodyPr rIns="90000" tIns="91440" bIns="91440"/>
          <a:p>
            <a:pPr>
              <a:lnSpc>
                <a:spcPct val="100000"/>
              </a:lnSpc>
              <a:buFont typeface="Wingdings" charset="2"/>
              <a:buChar char=""/>
            </a:pPr>
            <a:r>
              <a:rPr b="1" lang="fr-FR" sz="1200">
                <a:solidFill>
                  <a:srgbClr val="000000"/>
                </a:solidFill>
                <a:latin typeface="Futura Condensed"/>
              </a:rPr>
              <a:t>DEBUG IT! 3.4 </a:t>
            </a:r>
            <a:r>
              <a:rPr lang="fr-FR" sz="1000">
                <a:solidFill>
                  <a:srgbClr val="000000"/>
                </a:solidFill>
                <a:latin typeface="Futura Condensed"/>
              </a:rPr>
              <a:t>http://scratch.mit.edu/projects/24269097</a:t>
            </a:r>
            <a:endParaRPr/>
          </a:p>
          <a:p>
            <a:pPr>
              <a:lnSpc>
                <a:spcPct val="100000"/>
              </a:lnSpc>
            </a:pP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the Scratch Cat and Gobo are practicing their jumping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routine. When Scratch Cat says "Jump!", Gobo should jump up and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down. But Gobo isn't jumping. How do we fix the program?</a:t>
            </a:r>
            <a:endParaRPr/>
          </a:p>
        </p:txBody>
      </p:sp>
      <p:sp>
        <p:nvSpPr>
          <p:cNvPr id="396" name="CustomShape 10"/>
          <p:cNvSpPr/>
          <p:nvPr/>
        </p:nvSpPr>
        <p:spPr>
          <a:xfrm>
            <a:off x="3830040" y="6142320"/>
            <a:ext cx="3401640" cy="2450160"/>
          </a:xfrm>
          <a:prstGeom prst="rect">
            <a:avLst/>
          </a:prstGeom>
          <a:noFill/>
          <a:ln cap="rnd" w="12600">
            <a:solidFill>
              <a:srgbClr val="000000"/>
            </a:solidFill>
            <a:custDash>
              <a:ds d="140000" sp="105000"/>
            </a:custDash>
            <a:round/>
          </a:ln>
        </p:spPr>
        <p:txBody>
          <a:bodyPr rIns="90000" tIns="91440" bIns="91440"/>
          <a:p>
            <a:pPr>
              <a:lnSpc>
                <a:spcPct val="100000"/>
              </a:lnSpc>
              <a:buFont typeface="Wingdings" charset="2"/>
              <a:buChar char=""/>
            </a:pPr>
            <a:r>
              <a:rPr b="1" lang="fr-FR" sz="1200">
                <a:solidFill>
                  <a:srgbClr val="000000"/>
                </a:solidFill>
                <a:latin typeface="Futura Condensed"/>
              </a:rPr>
              <a:t>DEBUG IT! 3.5 </a:t>
            </a:r>
            <a:r>
              <a:rPr lang="fr-FR" sz="1000">
                <a:solidFill>
                  <a:srgbClr val="000000"/>
                </a:solidFill>
                <a:latin typeface="Futura Condensed"/>
              </a:rPr>
              <a:t>http://scratch.mit.edu/projects/24269131</a:t>
            </a:r>
            <a:endParaRPr/>
          </a:p>
          <a:p>
            <a:pPr>
              <a:lnSpc>
                <a:spcPct val="100000"/>
              </a:lnSpc>
            </a:pP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the scene changes when you press the right arrow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key. The star of the project -- a dinosaur -- should be hidden in every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scene except when the scene transitions to the auditorium backdrop.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the auditorium, the dinosaur should appear and do a dance. But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the dinosaur is always present and is not dancing at the right time.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How do we fix the program?</a:t>
            </a:r>
            <a:endParaRPr/>
          </a:p>
        </p:txBody>
      </p:sp>
      <p:sp>
        <p:nvSpPr>
          <p:cNvPr id="397" name="CustomShape 11"/>
          <p:cNvSpPr/>
          <p:nvPr/>
        </p:nvSpPr>
        <p:spPr>
          <a:xfrm>
            <a:off x="426960" y="4232520"/>
            <a:ext cx="2884680" cy="240732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Go to the Unit 3 Debug It! Studio: </a:t>
            </a:r>
            <a:r>
              <a:rPr lang="fr-FR" sz="1200">
                <a:solidFill>
                  <a:srgbClr val="000000"/>
                </a:solidFill>
                <a:latin typeface="Futura Condensed"/>
              </a:rPr>
              <a:t>
</a:t>
            </a:r>
            <a:r>
              <a:rPr lang="fr-FR" sz="1200">
                <a:solidFill>
                  <a:srgbClr val="000000"/>
                </a:solidFill>
                <a:latin typeface="Futura Condensed"/>
              </a:rPr>
              <a:t>http://scratch.mit.edu/studios/475554</a:t>
            </a:r>
            <a:endParaRPr/>
          </a:p>
          <a:p>
            <a:pPr>
              <a:lnSpc>
                <a:spcPct val="130000"/>
              </a:lnSpc>
              <a:buFont typeface="Wingdings" charset="2"/>
              <a:buChar char=""/>
            </a:pPr>
            <a:r>
              <a:rPr lang="fr-FR" sz="1200">
                <a:solidFill>
                  <a:srgbClr val="000000"/>
                </a:solidFill>
                <a:latin typeface="Futura Condensed"/>
              </a:rPr>
              <a:t>Test and debug each of the five debugging challenges in the studio.</a:t>
            </a:r>
            <a:endParaRPr/>
          </a:p>
          <a:p>
            <a:pPr>
              <a:lnSpc>
                <a:spcPct val="130000"/>
              </a:lnSpc>
              <a:buFont typeface="Wingdings" charset="2"/>
              <a:buChar char=""/>
            </a:pPr>
            <a:r>
              <a:rPr lang="fr-FR" sz="1200">
                <a:solidFill>
                  <a:srgbClr val="000000"/>
                </a:solidFill>
                <a:latin typeface="Futura Condensed"/>
              </a:rPr>
              <a:t>Write down your solution or remix the buggy program with your solution.</a:t>
            </a:r>
            <a:endParaRPr/>
          </a:p>
        </p:txBody>
      </p:sp>
      <p:sp>
        <p:nvSpPr>
          <p:cNvPr id="398" name="CustomShape 12"/>
          <p:cNvSpPr/>
          <p:nvPr/>
        </p:nvSpPr>
        <p:spPr>
          <a:xfrm>
            <a:off x="444600" y="3857760"/>
            <a:ext cx="295272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399" name="Line 13"/>
          <p:cNvSpPr/>
          <p:nvPr/>
        </p:nvSpPr>
        <p:spPr>
          <a:xfrm>
            <a:off x="534960" y="4194000"/>
            <a:ext cx="2717640" cy="0"/>
          </a:xfrm>
          <a:prstGeom prst="line">
            <a:avLst/>
          </a:prstGeom>
          <a:ln w="9360">
            <a:solidFill>
              <a:srgbClr val="000000"/>
            </a:solidFill>
            <a:round/>
          </a:ln>
        </p:spPr>
      </p:sp>
      <p:sp>
        <p:nvSpPr>
          <p:cNvPr id="400" name="CustomShape 14"/>
          <p:cNvSpPr/>
          <p:nvPr/>
        </p:nvSpPr>
        <p:spPr>
          <a:xfrm>
            <a:off x="2571120" y="449280"/>
            <a:ext cx="650880" cy="360"/>
          </a:xfrm>
          <a:prstGeom prst="straightConnector1">
            <a:avLst/>
          </a:prstGeom>
          <a:noFill/>
          <a:ln w="12600">
            <a:solidFill>
              <a:srgbClr val="000000"/>
            </a:solidFill>
            <a:custDash>
              <a:ds d="140000" sp="105000"/>
            </a:custDash>
            <a:round/>
          </a:ln>
        </p:spPr>
      </p:sp>
      <p:sp>
        <p:nvSpPr>
          <p:cNvPr id="401" name="CustomShape 15"/>
          <p:cNvSpPr/>
          <p:nvPr/>
        </p:nvSpPr>
        <p:spPr>
          <a:xfrm flipH="1">
            <a:off x="3221640" y="443520"/>
            <a:ext cx="360" cy="1335600"/>
          </a:xfrm>
          <a:prstGeom prst="straightConnector1">
            <a:avLst/>
          </a:prstGeom>
          <a:noFill/>
          <a:ln w="12600">
            <a:solidFill>
              <a:srgbClr val="000000"/>
            </a:solidFill>
            <a:custDash>
              <a:ds d="140000" sp="105000"/>
            </a:custDash>
            <a:round/>
          </a:ln>
        </p:spPr>
      </p:sp>
      <p:sp>
        <p:nvSpPr>
          <p:cNvPr id="402" name="CustomShape 16"/>
          <p:cNvSpPr/>
          <p:nvPr/>
        </p:nvSpPr>
        <p:spPr>
          <a:xfrm>
            <a:off x="2576160" y="444240"/>
            <a:ext cx="360" cy="311400"/>
          </a:xfrm>
          <a:prstGeom prst="straightConnector1">
            <a:avLst/>
          </a:prstGeom>
          <a:noFill/>
          <a:ln w="12600">
            <a:solidFill>
              <a:srgbClr val="000000"/>
            </a:solidFill>
            <a:custDash>
              <a:ds d="140000" sp="105000"/>
            </a:custDash>
            <a:round/>
          </a:ln>
        </p:spPr>
      </p:sp>
      <p:sp>
        <p:nvSpPr>
          <p:cNvPr id="403" name="CustomShape 17"/>
          <p:cNvSpPr/>
          <p:nvPr/>
        </p:nvSpPr>
        <p:spPr>
          <a:xfrm>
            <a:off x="2782440" y="1766160"/>
            <a:ext cx="439560" cy="360"/>
          </a:xfrm>
          <a:prstGeom prst="straightConnector1">
            <a:avLst/>
          </a:prstGeom>
          <a:noFill/>
          <a:ln w="12600">
            <a:solidFill>
              <a:srgbClr val="000000"/>
            </a:solidFill>
            <a:custDash>
              <a:ds d="140000" sp="105000"/>
            </a:custDash>
            <a:round/>
            <a:headEnd len="med" type="triangle" w="med"/>
          </a:ln>
        </p:spPr>
      </p:sp>
      <p:sp>
        <p:nvSpPr>
          <p:cNvPr id="404" name="CustomShape 18"/>
          <p:cNvSpPr/>
          <p:nvPr/>
        </p:nvSpPr>
        <p:spPr>
          <a:xfrm>
            <a:off x="457920" y="595800"/>
            <a:ext cx="2815560" cy="1796760"/>
          </a:xfrm>
          <a:prstGeom prst="rect">
            <a:avLst/>
          </a:prstGeom>
          <a:noFill/>
          <a:ln>
            <a:noFill/>
          </a:ln>
        </p:spPr>
        <p:txBody>
          <a:bodyPr lIns="90000" rIns="90000" tIns="45000" bIns="45000"/>
          <a:p>
            <a:pPr>
              <a:lnSpc>
                <a:spcPct val="100000"/>
              </a:lnSpc>
            </a:pPr>
            <a:r>
              <a:rPr lang="fr-FR" sz="5600">
                <a:solidFill>
                  <a:srgbClr val="000000"/>
                </a:solidFill>
                <a:latin typeface="Futura Condensed"/>
              </a:rPr>
              <a:t>DEBUG IT!</a:t>
            </a:r>
            <a:endParaRPr/>
          </a:p>
        </p:txBody>
      </p:sp>
      <p:sp>
        <p:nvSpPr>
          <p:cNvPr id="405" name="CustomShape 19"/>
          <p:cNvSpPr/>
          <p:nvPr/>
        </p:nvSpPr>
        <p:spPr>
          <a:xfrm>
            <a:off x="3960" y="7858440"/>
            <a:ext cx="7772040" cy="410040"/>
          </a:xfrm>
          <a:prstGeom prst="rect">
            <a:avLst/>
          </a:prstGeom>
          <a:solidFill>
            <a:srgbClr val="aa28ba"/>
          </a:solidFill>
          <a:ln w="9360">
            <a:noFill/>
          </a:ln>
        </p:spPr>
      </p:sp>
      <p:sp>
        <p:nvSpPr>
          <p:cNvPr id="406" name="CustomShape 20"/>
          <p:cNvSpPr/>
          <p:nvPr/>
        </p:nvSpPr>
        <p:spPr>
          <a:xfrm>
            <a:off x="5680800" y="8053200"/>
            <a:ext cx="380520" cy="325800"/>
          </a:xfrm>
          <a:prstGeom prst="diamond">
            <a:avLst/>
          </a:prstGeom>
          <a:solidFill>
            <a:srgbClr val="aa28ba"/>
          </a:solidFill>
          <a:ln w="9360">
            <a:noFill/>
          </a:ln>
        </p:spPr>
      </p:sp>
      <p:sp>
        <p:nvSpPr>
          <p:cNvPr id="407" name="CustomShape 21"/>
          <p:cNvSpPr/>
          <p:nvPr/>
        </p:nvSpPr>
        <p:spPr>
          <a:xfrm>
            <a:off x="3966480" y="7871760"/>
            <a:ext cx="380952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408" name="CustomShape 22"/>
          <p:cNvSpPr/>
          <p:nvPr/>
        </p:nvSpPr>
        <p:spPr>
          <a:xfrm flipV="1" rot="6138000">
            <a:off x="416520" y="6229080"/>
            <a:ext cx="2153520" cy="2398680"/>
          </a:xfrm>
          <a:prstGeom prst="wedgeEllipseCallout">
            <a:avLst>
              <a:gd name="adj1" fmla="val -36970"/>
              <a:gd name="adj2" fmla="val 48187"/>
            </a:avLst>
          </a:prstGeom>
          <a:solidFill>
            <a:srgbClr val="f2dcdb"/>
          </a:solidFill>
          <a:ln w="76320">
            <a:solidFill>
              <a:srgbClr val="ffffff"/>
            </a:solidFill>
            <a:bevel/>
          </a:ln>
        </p:spPr>
        <p:txBody>
          <a:bodyPr lIns="90000" rIns="90000" tIns="45000" bIns="45000" anchor="ctr"/>
          <a:p>
            <a:pPr algn="ctr">
              <a:lnSpc>
                <a:spcPct val="100000"/>
              </a:lnSpc>
            </a:pPr>
            <a:r>
              <a:rPr lang="fr-FR" sz="3200">
                <a:solidFill>
                  <a:srgbClr val="aa28ba"/>
                </a:solidFill>
                <a:latin typeface="Futura Condensed"/>
              </a:rPr>
              <a:t>FEELING STUCK?</a:t>
            </a:r>
            <a:endParaRPr/>
          </a:p>
          <a:p>
            <a:pPr algn="ctr">
              <a:lnSpc>
                <a:spcPct val="100000"/>
              </a:lnSpc>
            </a:pPr>
            <a:r>
              <a:rPr lang="fr-FR" sz="1600" baseline="-25000">
                <a:solidFill>
                  <a:srgbClr val="aa28ba"/>
                </a:solidFill>
                <a:latin typeface="Futura Condensed"/>
              </a:rPr>
              <a:t>THAT’S OKAY! TRY THESE THINGS…</a:t>
            </a: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9" name="CustomShape 1"/>
          <p:cNvSpPr/>
          <p:nvPr/>
        </p:nvSpPr>
        <p:spPr>
          <a:xfrm>
            <a:off x="551160" y="3328560"/>
            <a:ext cx="3231000" cy="52920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In this activity, students will draw a “creature” in three parts</a:t>
            </a:r>
            <a:r>
              <a:rPr lang="fr-FR" sz="1200">
                <a:solidFill>
                  <a:srgbClr val="000000"/>
                </a:solidFill>
                <a:latin typeface="Futura Condensed"/>
              </a:rPr>
              <a:t>.</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each student a tri-folded sheet of blank paper and one</a:t>
            </a:r>
            <a:r>
              <a:rPr lang="fr-FR" sz="1200">
                <a:solidFill>
                  <a:srgbClr val="000000"/>
                </a:solidFill>
                <a:latin typeface="Futura Condensed"/>
              </a:rPr>
              <a:t> minute to draw a “head” for their creature. Next, have them fold the paper over so that the head is hidden, with little prompts for where to continue the drawing. After the head is hidden, students will pass the creature to another student. Then, give students one minute to draw a “middle” for their creature, using the guides from the head, but without peeking! After the middles are hidden (and prompts drawn), pass the creatures. Finally, give students one minute to draw a “bottom” for their creature. When finished, unfold the papers to reveal the collaboratively constructed creatures!</a:t>
            </a:r>
            <a:endParaRPr/>
          </a:p>
          <a:p>
            <a:pPr>
              <a:lnSpc>
                <a:spcPct val="100000"/>
              </a:lnSpc>
            </a:pPr>
            <a:endParaRPr/>
          </a:p>
          <a:p>
            <a:pPr>
              <a:lnSpc>
                <a:spcPct val="100000"/>
              </a:lnSpc>
              <a:buFont typeface="Wingdings" charset="2"/>
              <a:buChar char=""/>
            </a:pPr>
            <a:r>
              <a:rPr lang="fr-FR" sz="1200">
                <a:solidFill>
                  <a:srgbClr val="000000"/>
                </a:solidFill>
                <a:latin typeface="Futura Condensed"/>
              </a:rPr>
              <a:t>Post drawings on a wall or board and let students explore the outcome of their creative contributions.</a:t>
            </a:r>
            <a:endParaRPr/>
          </a:p>
          <a:p>
            <a:pPr>
              <a:lnSpc>
                <a:spcPct val="100000"/>
              </a:lnSpc>
            </a:pPr>
            <a:endParaRPr/>
          </a:p>
          <a:p>
            <a:pPr>
              <a:lnSpc>
                <a:spcPct val="100000"/>
              </a:lnSpc>
              <a:buFont typeface="Wingdings" charset="2"/>
              <a:buChar char=""/>
            </a:pPr>
            <a:r>
              <a:rPr lang="fr-FR" sz="1200">
                <a:solidFill>
                  <a:srgbClr val="000000"/>
                </a:solidFill>
                <a:latin typeface="Futura Condensed"/>
              </a:rPr>
              <a:t>Facilitate a group discussion about co-authorship, collaboration, and reusing and remixing work.</a:t>
            </a:r>
            <a:endParaRPr/>
          </a:p>
        </p:txBody>
      </p:sp>
      <p:sp>
        <p:nvSpPr>
          <p:cNvPr id="410" name="CustomShape 2"/>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411" name="Line 3"/>
          <p:cNvSpPr/>
          <p:nvPr/>
        </p:nvSpPr>
        <p:spPr>
          <a:xfrm flipV="1">
            <a:off x="550800" y="3163320"/>
            <a:ext cx="3231360" cy="8640"/>
          </a:xfrm>
          <a:prstGeom prst="line">
            <a:avLst/>
          </a:prstGeom>
          <a:ln w="9360">
            <a:solidFill>
              <a:srgbClr val="000000"/>
            </a:solidFill>
            <a:round/>
          </a:ln>
        </p:spPr>
      </p:sp>
      <p:sp>
        <p:nvSpPr>
          <p:cNvPr id="412" name="CustomShape 4"/>
          <p:cNvSpPr/>
          <p:nvPr/>
        </p:nvSpPr>
        <p:spPr>
          <a:xfrm>
            <a:off x="4214520" y="795240"/>
            <a:ext cx="2999520" cy="139788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be introduced to the computational practice of reusing and remixing by contributing to a collaborative drawing</a:t>
            </a:r>
            <a:endParaRPr/>
          </a:p>
        </p:txBody>
      </p:sp>
      <p:sp>
        <p:nvSpPr>
          <p:cNvPr id="413" name="CustomShape 5"/>
          <p:cNvSpPr/>
          <p:nvPr/>
        </p:nvSpPr>
        <p:spPr>
          <a:xfrm>
            <a:off x="1300680" y="647640"/>
            <a:ext cx="2815560" cy="1551960"/>
          </a:xfrm>
          <a:prstGeom prst="rect">
            <a:avLst/>
          </a:prstGeom>
          <a:noFill/>
          <a:ln>
            <a:noFill/>
          </a:ln>
        </p:spPr>
        <p:txBody>
          <a:bodyPr lIns="90000" rIns="90000" tIns="45000" bIns="45000"/>
          <a:p>
            <a:pPr>
              <a:lnSpc>
                <a:spcPct val="100000"/>
              </a:lnSpc>
            </a:pPr>
            <a:r>
              <a:rPr lang="fr-FR" sz="3200">
                <a:solidFill>
                  <a:srgbClr val="000000"/>
                </a:solidFill>
                <a:latin typeface="Futura Condensed"/>
              </a:rPr>
              <a:t>CREATURE CONSTRUCTION</a:t>
            </a:r>
            <a:endParaRPr/>
          </a:p>
        </p:txBody>
      </p:sp>
      <p:sp>
        <p:nvSpPr>
          <p:cNvPr id="414" name="CustomShape 6"/>
          <p:cNvSpPr/>
          <p:nvPr/>
        </p:nvSpPr>
        <p:spPr>
          <a:xfrm>
            <a:off x="4105080" y="3328560"/>
            <a:ext cx="3116880" cy="8197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blank paper (approximately 8.5” by 11”), folded into thirds</a:t>
            </a:r>
            <a:endParaRPr/>
          </a:p>
          <a:p>
            <a:pPr>
              <a:lnSpc>
                <a:spcPct val="100000"/>
              </a:lnSpc>
              <a:buFont typeface="Wingdings" charset="2"/>
              <a:buChar char=""/>
            </a:pPr>
            <a:r>
              <a:rPr lang="fr-FR" sz="1200">
                <a:solidFill>
                  <a:srgbClr val="000000"/>
                </a:solidFill>
                <a:latin typeface="Futura Condensed"/>
              </a:rPr>
              <a:t>things to sketch with (pencils, pens, markers, etc.)</a:t>
            </a:r>
            <a:endParaRPr/>
          </a:p>
        </p:txBody>
      </p:sp>
      <p:sp>
        <p:nvSpPr>
          <p:cNvPr id="415" name="CustomShape 7"/>
          <p:cNvSpPr/>
          <p:nvPr/>
        </p:nvSpPr>
        <p:spPr>
          <a:xfrm>
            <a:off x="400788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416" name="Line 8"/>
          <p:cNvSpPr/>
          <p:nvPr/>
        </p:nvSpPr>
        <p:spPr>
          <a:xfrm flipV="1">
            <a:off x="4104720" y="3163320"/>
            <a:ext cx="3117240" cy="8640"/>
          </a:xfrm>
          <a:prstGeom prst="line">
            <a:avLst/>
          </a:prstGeom>
          <a:ln w="9360">
            <a:solidFill>
              <a:srgbClr val="000000"/>
            </a:solidFill>
            <a:round/>
          </a:ln>
        </p:spPr>
      </p:sp>
      <p:sp>
        <p:nvSpPr>
          <p:cNvPr id="417" name="CustomShape 9"/>
          <p:cNvSpPr/>
          <p:nvPr/>
        </p:nvSpPr>
        <p:spPr>
          <a:xfrm>
            <a:off x="4105080" y="4581720"/>
            <a:ext cx="3116880" cy="19148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is your definition of remixing?</a:t>
            </a:r>
            <a:endParaRPr/>
          </a:p>
          <a:p>
            <a:pPr>
              <a:lnSpc>
                <a:spcPct val="100000"/>
              </a:lnSpc>
              <a:buFont typeface="Lucida Grande"/>
              <a:buChar char="+"/>
            </a:pPr>
            <a:r>
              <a:rPr lang="fr-FR" sz="1200">
                <a:solidFill>
                  <a:srgbClr val="000000"/>
                </a:solidFill>
                <a:latin typeface="Futura Condensed"/>
              </a:rPr>
              <a:t>Think about the creature you started (drew the “head” for). How did your ideas become extended or enhanced by others’ contributions?</a:t>
            </a:r>
            <a:endParaRPr/>
          </a:p>
          <a:p>
            <a:pPr>
              <a:lnSpc>
                <a:spcPct val="100000"/>
              </a:lnSpc>
              <a:buFont typeface="Lucida Grande"/>
              <a:buChar char="+"/>
            </a:pPr>
            <a:r>
              <a:rPr lang="fr-FR" sz="1200">
                <a:solidFill>
                  <a:srgbClr val="000000"/>
                </a:solidFill>
                <a:latin typeface="Futura Condensed"/>
              </a:rPr>
              <a:t>Considering the creatures you extended (drew the “middle” or “bottom” sections for), how did your contributions extend or enhance others’ ideas?</a:t>
            </a:r>
            <a:endParaRPr/>
          </a:p>
        </p:txBody>
      </p:sp>
      <p:sp>
        <p:nvSpPr>
          <p:cNvPr id="418" name="CustomShape 10"/>
          <p:cNvSpPr/>
          <p:nvPr/>
        </p:nvSpPr>
        <p:spPr>
          <a:xfrm>
            <a:off x="4007880" y="408600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419" name="Line 11"/>
          <p:cNvSpPr/>
          <p:nvPr/>
        </p:nvSpPr>
        <p:spPr>
          <a:xfrm flipV="1">
            <a:off x="4104720" y="4416480"/>
            <a:ext cx="3117240" cy="8640"/>
          </a:xfrm>
          <a:prstGeom prst="line">
            <a:avLst/>
          </a:prstGeom>
          <a:ln w="9360">
            <a:solidFill>
              <a:srgbClr val="000000"/>
            </a:solidFill>
            <a:round/>
          </a:ln>
        </p:spPr>
      </p:sp>
      <p:sp>
        <p:nvSpPr>
          <p:cNvPr id="420" name="CustomShape 12"/>
          <p:cNvSpPr/>
          <p:nvPr/>
        </p:nvSpPr>
        <p:spPr>
          <a:xfrm>
            <a:off x="4105080" y="6568920"/>
            <a:ext cx="3116880" cy="4546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Can students explain remixing and its benefits? </a:t>
            </a:r>
            <a:endParaRPr/>
          </a:p>
        </p:txBody>
      </p:sp>
      <p:sp>
        <p:nvSpPr>
          <p:cNvPr id="421" name="CustomShape 13"/>
          <p:cNvSpPr/>
          <p:nvPr/>
        </p:nvSpPr>
        <p:spPr>
          <a:xfrm>
            <a:off x="4007880" y="607320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422" name="Line 14"/>
          <p:cNvSpPr/>
          <p:nvPr/>
        </p:nvSpPr>
        <p:spPr>
          <a:xfrm flipV="1">
            <a:off x="4104720" y="6403680"/>
            <a:ext cx="3117240" cy="8640"/>
          </a:xfrm>
          <a:prstGeom prst="line">
            <a:avLst/>
          </a:prstGeom>
          <a:ln w="9360">
            <a:solidFill>
              <a:srgbClr val="000000"/>
            </a:solidFill>
            <a:round/>
          </a:ln>
        </p:spPr>
      </p:sp>
      <p:sp>
        <p:nvSpPr>
          <p:cNvPr id="423" name="CustomShape 15"/>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424" name="Line 16"/>
          <p:cNvSpPr/>
          <p:nvPr/>
        </p:nvSpPr>
        <p:spPr>
          <a:xfrm flipV="1">
            <a:off x="550800" y="7968960"/>
            <a:ext cx="6671160" cy="14040"/>
          </a:xfrm>
          <a:prstGeom prst="line">
            <a:avLst/>
          </a:prstGeom>
          <a:ln w="9360">
            <a:solidFill>
              <a:srgbClr val="000000"/>
            </a:solidFill>
            <a:round/>
          </a:ln>
        </p:spPr>
      </p:sp>
      <p:sp>
        <p:nvSpPr>
          <p:cNvPr id="425" name="CustomShape 17"/>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426" name="Line 18"/>
          <p:cNvSpPr/>
          <p:nvPr/>
        </p:nvSpPr>
        <p:spPr>
          <a:xfrm>
            <a:off x="3856680" y="8086680"/>
            <a:ext cx="0" cy="1805760"/>
          </a:xfrm>
          <a:prstGeom prst="line">
            <a:avLst/>
          </a:prstGeom>
          <a:ln w="6480">
            <a:solidFill>
              <a:srgbClr val="808080"/>
            </a:solidFill>
            <a:custDash>
              <a:ds d="140000" sp="105000"/>
            </a:custDash>
            <a:round/>
          </a:ln>
        </p:spPr>
      </p:sp>
      <p:sp>
        <p:nvSpPr>
          <p:cNvPr id="427" name="CustomShape 19"/>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428" name="Line 20"/>
          <p:cNvSpPr/>
          <p:nvPr/>
        </p:nvSpPr>
        <p:spPr>
          <a:xfrm flipH="1">
            <a:off x="4401000" y="8385840"/>
            <a:ext cx="2814840" cy="0"/>
          </a:xfrm>
          <a:prstGeom prst="line">
            <a:avLst/>
          </a:prstGeom>
          <a:ln w="6480">
            <a:solidFill>
              <a:srgbClr val="000000"/>
            </a:solidFill>
            <a:custDash>
              <a:ds d="140000" sp="105000"/>
            </a:custDash>
            <a:round/>
          </a:ln>
        </p:spPr>
      </p:sp>
      <p:sp>
        <p:nvSpPr>
          <p:cNvPr id="429" name="Line 21"/>
          <p:cNvSpPr/>
          <p:nvPr/>
        </p:nvSpPr>
        <p:spPr>
          <a:xfrm flipH="1">
            <a:off x="4401000" y="8679240"/>
            <a:ext cx="2814840" cy="0"/>
          </a:xfrm>
          <a:prstGeom prst="line">
            <a:avLst/>
          </a:prstGeom>
          <a:ln w="6480">
            <a:solidFill>
              <a:srgbClr val="000000"/>
            </a:solidFill>
            <a:custDash>
              <a:ds d="140000" sp="105000"/>
            </a:custDash>
            <a:round/>
          </a:ln>
        </p:spPr>
      </p:sp>
      <p:sp>
        <p:nvSpPr>
          <p:cNvPr id="430" name="Line 22"/>
          <p:cNvSpPr/>
          <p:nvPr/>
        </p:nvSpPr>
        <p:spPr>
          <a:xfrm flipH="1">
            <a:off x="4401000" y="8975520"/>
            <a:ext cx="2820960" cy="0"/>
          </a:xfrm>
          <a:prstGeom prst="line">
            <a:avLst/>
          </a:prstGeom>
          <a:ln w="6480">
            <a:solidFill>
              <a:srgbClr val="000000"/>
            </a:solidFill>
            <a:custDash>
              <a:ds d="140000" sp="105000"/>
            </a:custDash>
            <a:round/>
          </a:ln>
        </p:spPr>
      </p:sp>
      <p:sp>
        <p:nvSpPr>
          <p:cNvPr id="431" name="Line 23"/>
          <p:cNvSpPr/>
          <p:nvPr/>
        </p:nvSpPr>
        <p:spPr>
          <a:xfrm flipH="1">
            <a:off x="4401000" y="9269280"/>
            <a:ext cx="2814840" cy="0"/>
          </a:xfrm>
          <a:prstGeom prst="line">
            <a:avLst/>
          </a:prstGeom>
          <a:ln w="6480">
            <a:solidFill>
              <a:srgbClr val="000000"/>
            </a:solidFill>
            <a:custDash>
              <a:ds d="140000" sp="105000"/>
            </a:custDash>
            <a:round/>
          </a:ln>
        </p:spPr>
      </p:sp>
      <p:sp>
        <p:nvSpPr>
          <p:cNvPr id="432" name="CustomShape 24"/>
          <p:cNvSpPr/>
          <p:nvPr/>
        </p:nvSpPr>
        <p:spPr>
          <a:xfrm>
            <a:off x="551160" y="8142840"/>
            <a:ext cx="3231000" cy="173232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This activity is a perfect warm-up activity for the Pass It On project! We recommend facilitating Creature Construction directly before Pass It On.</a:t>
            </a:r>
            <a:endParaRPr/>
          </a:p>
          <a:p>
            <a:pPr>
              <a:lnSpc>
                <a:spcPct val="100000"/>
              </a:lnSpc>
              <a:buFont typeface="Lucida Grande"/>
              <a:buChar char="+"/>
            </a:pPr>
            <a:r>
              <a:rPr lang="fr-FR" sz="1200">
                <a:solidFill>
                  <a:srgbClr val="000000"/>
                </a:solidFill>
                <a:latin typeface="Futura Condensed"/>
              </a:rPr>
              <a:t>Optionally, have students sign their names at the bottom of each creature drawing they worked on to identify the contributing artists.</a:t>
            </a:r>
            <a:endParaRPr/>
          </a:p>
        </p:txBody>
      </p:sp>
      <p:sp>
        <p:nvSpPr>
          <p:cNvPr id="433" name="Line 25"/>
          <p:cNvSpPr/>
          <p:nvPr/>
        </p:nvSpPr>
        <p:spPr>
          <a:xfrm>
            <a:off x="3882960" y="794160"/>
            <a:ext cx="0" cy="1123200"/>
          </a:xfrm>
          <a:prstGeom prst="line">
            <a:avLst/>
          </a:prstGeom>
          <a:ln w="3240">
            <a:solidFill>
              <a:srgbClr val="000000"/>
            </a:solidFill>
            <a:custDash>
              <a:ds d="140000" sp="105000"/>
            </a:custDash>
            <a:round/>
          </a:ln>
        </p:spPr>
      </p:sp>
      <p:sp>
        <p:nvSpPr>
          <p:cNvPr id="434" name="Line 26"/>
          <p:cNvSpPr/>
          <p:nvPr/>
        </p:nvSpPr>
        <p:spPr>
          <a:xfrm flipH="1">
            <a:off x="3661920" y="794520"/>
            <a:ext cx="221040" cy="0"/>
          </a:xfrm>
          <a:prstGeom prst="line">
            <a:avLst/>
          </a:prstGeom>
          <a:ln w="3240">
            <a:solidFill>
              <a:srgbClr val="000000"/>
            </a:solidFill>
            <a:custDash>
              <a:ds d="140000" sp="105000"/>
            </a:custDash>
            <a:round/>
          </a:ln>
        </p:spPr>
      </p:sp>
      <p:sp>
        <p:nvSpPr>
          <p:cNvPr id="435" name="Line 27"/>
          <p:cNvSpPr/>
          <p:nvPr/>
        </p:nvSpPr>
        <p:spPr>
          <a:xfrm flipH="1">
            <a:off x="3661920" y="1912680"/>
            <a:ext cx="221040" cy="0"/>
          </a:xfrm>
          <a:prstGeom prst="line">
            <a:avLst/>
          </a:prstGeom>
          <a:ln w="3240">
            <a:solidFill>
              <a:srgbClr val="000000"/>
            </a:solidFill>
            <a:custDash>
              <a:ds d="140000" sp="105000"/>
            </a:custDash>
            <a:round/>
            <a:tailEnd len="med" type="triangle" w="med"/>
          </a:ln>
        </p:spPr>
      </p:sp>
      <p:sp>
        <p:nvSpPr>
          <p:cNvPr id="436" name="Line 28"/>
          <p:cNvSpPr/>
          <p:nvPr/>
        </p:nvSpPr>
        <p:spPr>
          <a:xfrm>
            <a:off x="3882960" y="1342800"/>
            <a:ext cx="221040" cy="0"/>
          </a:xfrm>
          <a:prstGeom prst="line">
            <a:avLst/>
          </a:prstGeom>
          <a:ln w="3240">
            <a:solidFill>
              <a:srgbClr val="000000"/>
            </a:solidFill>
            <a:custDash>
              <a:ds d="140000" sp="105000"/>
            </a:custDash>
            <a:round/>
            <a:tailEnd len="med" type="triangle" w="med"/>
          </a:ln>
        </p:spPr>
      </p:sp>
      <p:sp>
        <p:nvSpPr>
          <p:cNvPr id="437" name="CustomShape 29"/>
          <p:cNvSpPr/>
          <p:nvPr/>
        </p:nvSpPr>
        <p:spPr>
          <a:xfrm>
            <a:off x="2527920" y="169416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15–30 MINUTES</a:t>
            </a:r>
            <a:endParaRPr/>
          </a:p>
        </p:txBody>
      </p:sp>
      <p:pic>
        <p:nvPicPr>
          <p:cNvPr id="438" name="Picture 106" descr=""/>
          <p:cNvPicPr/>
          <p:nvPr/>
        </p:nvPicPr>
        <p:blipFill>
          <a:blip r:embed="rId1"/>
          <a:stretch>
            <a:fillRect/>
          </a:stretch>
        </p:blipFill>
        <p:spPr>
          <a:xfrm>
            <a:off x="2271240" y="1754280"/>
            <a:ext cx="323640" cy="323640"/>
          </a:xfrm>
          <a:prstGeom prst="rect">
            <a:avLst/>
          </a:prstGeom>
          <a:ln>
            <a:noFill/>
          </a:ln>
        </p:spPr>
      </p:pic>
      <p:sp>
        <p:nvSpPr>
          <p:cNvPr id="439" name="TextShape 30"/>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66</a:t>
            </a:r>
            <a:endParaRPr/>
          </a:p>
        </p:txBody>
      </p:sp>
      <p:pic>
        <p:nvPicPr>
          <p:cNvPr id="440" name="Picture 45" descr=""/>
          <p:cNvPicPr/>
          <p:nvPr/>
        </p:nvPicPr>
        <p:blipFill>
          <a:blip r:embed="rId2"/>
          <a:stretch>
            <a:fillRect/>
          </a:stretch>
        </p:blipFill>
        <p:spPr>
          <a:xfrm>
            <a:off x="551160" y="-5760"/>
            <a:ext cx="493560" cy="2791440"/>
          </a:xfrm>
          <a:prstGeom prst="rect">
            <a:avLst/>
          </a:prstGeom>
          <a:ln>
            <a:noFill/>
          </a:ln>
        </p:spPr>
      </p:pic>
      <p:sp>
        <p:nvSpPr>
          <p:cNvPr id="441" name="CustomShape 31"/>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3  ACTIVITY</a:t>
            </a:r>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42" name="Picture 2" descr=""/>
          <p:cNvPicPr/>
          <p:nvPr/>
        </p:nvPicPr>
        <p:blipFill>
          <a:blip r:embed="rId1"/>
          <a:stretch>
            <a:fillRect/>
          </a:stretch>
        </p:blipFill>
        <p:spPr>
          <a:xfrm>
            <a:off x="0" y="0"/>
            <a:ext cx="7772040" cy="1005804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3" name="CustomShape 1"/>
          <p:cNvSpPr/>
          <p:nvPr/>
        </p:nvSpPr>
        <p:spPr>
          <a:xfrm>
            <a:off x="1307520" y="595800"/>
            <a:ext cx="2815560" cy="1673640"/>
          </a:xfrm>
          <a:prstGeom prst="rect">
            <a:avLst/>
          </a:prstGeom>
          <a:noFill/>
          <a:ln>
            <a:noFill/>
          </a:ln>
        </p:spPr>
        <p:txBody>
          <a:bodyPr lIns="90000" rIns="90000" tIns="45000" bIns="45000"/>
          <a:p>
            <a:pPr>
              <a:lnSpc>
                <a:spcPct val="100000"/>
              </a:lnSpc>
            </a:pPr>
            <a:r>
              <a:rPr lang="fr-FR" sz="5200">
                <a:solidFill>
                  <a:srgbClr val="000000"/>
                </a:solidFill>
                <a:latin typeface="Futura Condensed"/>
              </a:rPr>
              <a:t>PASS IT ON</a:t>
            </a:r>
            <a:endParaRPr/>
          </a:p>
        </p:txBody>
      </p:sp>
      <p:sp>
        <p:nvSpPr>
          <p:cNvPr id="444" name="CustomShape 2"/>
          <p:cNvSpPr/>
          <p:nvPr/>
        </p:nvSpPr>
        <p:spPr>
          <a:xfrm>
            <a:off x="4222080" y="795240"/>
            <a:ext cx="2999520" cy="176292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be able to create a Scratch project that tells a story by reusing and remixing the work of others</a:t>
            </a:r>
            <a:endParaRPr/>
          </a:p>
          <a:p>
            <a:pPr>
              <a:lnSpc>
                <a:spcPct val="100000"/>
              </a:lnSpc>
              <a:buFont typeface="Lucida Grande"/>
              <a:buChar char="+"/>
            </a:pPr>
            <a:r>
              <a:rPr lang="fr-FR" sz="1200">
                <a:solidFill>
                  <a:srgbClr val="000000"/>
                </a:solidFill>
                <a:latin typeface="Futura Condensed"/>
              </a:rPr>
              <a:t>experience pair programming by working in pairs to develop a collaborative storytelling project</a:t>
            </a:r>
            <a:endParaRPr/>
          </a:p>
        </p:txBody>
      </p:sp>
      <p:sp>
        <p:nvSpPr>
          <p:cNvPr id="445" name="CustomShape 3"/>
          <p:cNvSpPr/>
          <p:nvPr/>
        </p:nvSpPr>
        <p:spPr>
          <a:xfrm>
            <a:off x="4105080" y="3328560"/>
            <a:ext cx="3116880" cy="118476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Pass It On handout</a:t>
            </a:r>
            <a:endParaRPr/>
          </a:p>
          <a:p>
            <a:pPr>
              <a:lnSpc>
                <a:spcPct val="100000"/>
              </a:lnSpc>
              <a:buFont typeface="Wingdings" charset="2"/>
              <a:buChar char=""/>
            </a:pPr>
            <a:r>
              <a:rPr lang="fr-FR" sz="1200">
                <a:solidFill>
                  <a:srgbClr val="000000"/>
                </a:solidFill>
                <a:latin typeface="Futura Condensed"/>
              </a:rPr>
              <a:t>Pass It On studio</a:t>
            </a:r>
            <a:r>
              <a:rPr lang="fr-FR" sz="1200">
                <a:solidFill>
                  <a:srgbClr val="000000"/>
                </a:solidFill>
                <a:latin typeface="Futura Condensed"/>
              </a:rPr>
              <a:t>
</a:t>
            </a:r>
            <a:r>
              <a:rPr lang="fr-FR" sz="1200">
                <a:solidFill>
                  <a:srgbClr val="000000"/>
                </a:solidFill>
                <a:latin typeface="Futura Condensed"/>
              </a:rPr>
              <a:t>http://scratch.mit.edu/studios/475543</a:t>
            </a:r>
            <a:endParaRPr/>
          </a:p>
          <a:p>
            <a:pPr>
              <a:lnSpc>
                <a:spcPct val="100000"/>
              </a:lnSpc>
              <a:buFont typeface="Wingdings" charset="2"/>
              <a:buChar char=""/>
            </a:pPr>
            <a:r>
              <a:rPr lang="fr-FR" sz="1200">
                <a:solidFill>
                  <a:srgbClr val="000000"/>
                </a:solidFill>
                <a:latin typeface="Futura Condensed"/>
              </a:rPr>
              <a:t>Projector and screen to present student work (optional)</a:t>
            </a:r>
            <a:endParaRPr/>
          </a:p>
        </p:txBody>
      </p:sp>
      <p:sp>
        <p:nvSpPr>
          <p:cNvPr id="446" name="CustomShape 4"/>
          <p:cNvSpPr/>
          <p:nvPr/>
        </p:nvSpPr>
        <p:spPr>
          <a:xfrm>
            <a:off x="400788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447" name="Line 5"/>
          <p:cNvSpPr/>
          <p:nvPr/>
        </p:nvSpPr>
        <p:spPr>
          <a:xfrm flipV="1">
            <a:off x="4104720" y="3163320"/>
            <a:ext cx="3117240" cy="8640"/>
          </a:xfrm>
          <a:prstGeom prst="line">
            <a:avLst/>
          </a:prstGeom>
          <a:ln w="9360">
            <a:solidFill>
              <a:srgbClr val="000000"/>
            </a:solidFill>
            <a:round/>
          </a:ln>
        </p:spPr>
      </p:sp>
      <p:sp>
        <p:nvSpPr>
          <p:cNvPr id="448" name="CustomShape 6"/>
          <p:cNvSpPr/>
          <p:nvPr/>
        </p:nvSpPr>
        <p:spPr>
          <a:xfrm>
            <a:off x="4105080" y="4759560"/>
            <a:ext cx="3116880" cy="19148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How did it feel to remix and build on others’ work? How did it feel to be remixed?</a:t>
            </a:r>
            <a:endParaRPr/>
          </a:p>
          <a:p>
            <a:pPr>
              <a:lnSpc>
                <a:spcPct val="100000"/>
              </a:lnSpc>
              <a:buFont typeface="Lucida Grande"/>
              <a:buChar char="+"/>
            </a:pPr>
            <a:r>
              <a:rPr lang="fr-FR" sz="1200">
                <a:solidFill>
                  <a:srgbClr val="000000"/>
                </a:solidFill>
                <a:latin typeface="Futura Condensed"/>
              </a:rPr>
              <a:t>Where else in your life have you seen or experienced reusing and remixing? Share two examples.</a:t>
            </a:r>
            <a:endParaRPr/>
          </a:p>
          <a:p>
            <a:pPr>
              <a:lnSpc>
                <a:spcPct val="100000"/>
              </a:lnSpc>
              <a:buFont typeface="Lucida Grande"/>
              <a:buChar char="+"/>
            </a:pPr>
            <a:r>
              <a:rPr lang="fr-FR" sz="1200">
                <a:solidFill>
                  <a:srgbClr val="000000"/>
                </a:solidFill>
                <a:latin typeface="Futura Condensed"/>
              </a:rPr>
              <a:t>How was working with someone else different from your prior experiences of designing your Scratch projects?</a:t>
            </a:r>
            <a:endParaRPr/>
          </a:p>
        </p:txBody>
      </p:sp>
      <p:sp>
        <p:nvSpPr>
          <p:cNvPr id="449" name="CustomShape 7"/>
          <p:cNvSpPr/>
          <p:nvPr/>
        </p:nvSpPr>
        <p:spPr>
          <a:xfrm>
            <a:off x="4007880" y="42634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450" name="Line 8"/>
          <p:cNvSpPr/>
          <p:nvPr/>
        </p:nvSpPr>
        <p:spPr>
          <a:xfrm flipV="1">
            <a:off x="4104720" y="4594320"/>
            <a:ext cx="3117240" cy="8640"/>
          </a:xfrm>
          <a:prstGeom prst="line">
            <a:avLst/>
          </a:prstGeom>
          <a:ln w="9360">
            <a:solidFill>
              <a:srgbClr val="000000"/>
            </a:solidFill>
            <a:round/>
          </a:ln>
        </p:spPr>
      </p:sp>
      <p:sp>
        <p:nvSpPr>
          <p:cNvPr id="451" name="CustomShape 9"/>
          <p:cNvSpPr/>
          <p:nvPr/>
        </p:nvSpPr>
        <p:spPr>
          <a:xfrm>
            <a:off x="4105080" y="6576120"/>
            <a:ext cx="3116880" cy="15498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parts of projects did students contribute to?</a:t>
            </a:r>
            <a:endParaRPr/>
          </a:p>
          <a:p>
            <a:pPr>
              <a:lnSpc>
                <a:spcPct val="100000"/>
              </a:lnSpc>
              <a:buFont typeface="Lucida Grande"/>
              <a:buChar char="+"/>
            </a:pPr>
            <a:r>
              <a:rPr lang="fr-FR" sz="1200">
                <a:solidFill>
                  <a:srgbClr val="000000"/>
                </a:solidFill>
                <a:latin typeface="Futura Condensed"/>
              </a:rPr>
              <a:t>Do students seem comfortable with the concepts of events and parallelism and practices of reusing and remixing? </a:t>
            </a:r>
            <a:r>
              <a:rPr lang="fr-FR" sz="1200">
                <a:solidFill>
                  <a:srgbClr val="000000"/>
                </a:solidFill>
                <a:latin typeface="Futura Condensed"/>
              </a:rPr>
              <a:t>
</a:t>
            </a:r>
            <a:r>
              <a:rPr lang="fr-FR" sz="1200">
                <a:solidFill>
                  <a:srgbClr val="000000"/>
                </a:solidFill>
                <a:latin typeface="Futura Condensed"/>
              </a:rPr>
              <a:t>If not, in what ways can these be further clarified?</a:t>
            </a:r>
            <a:endParaRPr/>
          </a:p>
        </p:txBody>
      </p:sp>
      <p:sp>
        <p:nvSpPr>
          <p:cNvPr id="452" name="CustomShape 10"/>
          <p:cNvSpPr/>
          <p:nvPr/>
        </p:nvSpPr>
        <p:spPr>
          <a:xfrm>
            <a:off x="4007880" y="608040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453" name="Line 11"/>
          <p:cNvSpPr/>
          <p:nvPr/>
        </p:nvSpPr>
        <p:spPr>
          <a:xfrm flipV="1">
            <a:off x="4104720" y="6410880"/>
            <a:ext cx="3117240" cy="8640"/>
          </a:xfrm>
          <a:prstGeom prst="line">
            <a:avLst/>
          </a:prstGeom>
          <a:ln w="9360">
            <a:solidFill>
              <a:srgbClr val="000000"/>
            </a:solidFill>
            <a:round/>
          </a:ln>
        </p:spPr>
      </p:sp>
      <p:sp>
        <p:nvSpPr>
          <p:cNvPr id="454" name="CustomShape 12"/>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455" name="Line 13"/>
          <p:cNvSpPr/>
          <p:nvPr/>
        </p:nvSpPr>
        <p:spPr>
          <a:xfrm flipV="1">
            <a:off x="550800" y="7968960"/>
            <a:ext cx="6671160" cy="14040"/>
          </a:xfrm>
          <a:prstGeom prst="line">
            <a:avLst/>
          </a:prstGeom>
          <a:ln w="9360">
            <a:solidFill>
              <a:srgbClr val="000000"/>
            </a:solidFill>
            <a:round/>
          </a:ln>
        </p:spPr>
      </p:sp>
      <p:sp>
        <p:nvSpPr>
          <p:cNvPr id="456" name="CustomShape 14"/>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457" name="Line 15"/>
          <p:cNvSpPr/>
          <p:nvPr/>
        </p:nvSpPr>
        <p:spPr>
          <a:xfrm>
            <a:off x="3856680" y="8086680"/>
            <a:ext cx="0" cy="1805760"/>
          </a:xfrm>
          <a:prstGeom prst="line">
            <a:avLst/>
          </a:prstGeom>
          <a:ln w="6480">
            <a:solidFill>
              <a:srgbClr val="808080"/>
            </a:solidFill>
            <a:custDash>
              <a:ds d="140000" sp="105000"/>
            </a:custDash>
            <a:round/>
          </a:ln>
        </p:spPr>
      </p:sp>
      <p:sp>
        <p:nvSpPr>
          <p:cNvPr id="458" name="CustomShape 16"/>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459" name="Line 17"/>
          <p:cNvSpPr/>
          <p:nvPr/>
        </p:nvSpPr>
        <p:spPr>
          <a:xfrm flipH="1">
            <a:off x="4401000" y="8385840"/>
            <a:ext cx="2814840" cy="0"/>
          </a:xfrm>
          <a:prstGeom prst="line">
            <a:avLst/>
          </a:prstGeom>
          <a:ln w="6480">
            <a:solidFill>
              <a:srgbClr val="000000"/>
            </a:solidFill>
            <a:custDash>
              <a:ds d="140000" sp="105000"/>
            </a:custDash>
            <a:round/>
          </a:ln>
        </p:spPr>
      </p:sp>
      <p:sp>
        <p:nvSpPr>
          <p:cNvPr id="460" name="Line 18"/>
          <p:cNvSpPr/>
          <p:nvPr/>
        </p:nvSpPr>
        <p:spPr>
          <a:xfrm flipH="1">
            <a:off x="4401000" y="8679240"/>
            <a:ext cx="2814840" cy="0"/>
          </a:xfrm>
          <a:prstGeom prst="line">
            <a:avLst/>
          </a:prstGeom>
          <a:ln w="6480">
            <a:solidFill>
              <a:srgbClr val="000000"/>
            </a:solidFill>
            <a:custDash>
              <a:ds d="140000" sp="105000"/>
            </a:custDash>
            <a:round/>
          </a:ln>
        </p:spPr>
      </p:sp>
      <p:sp>
        <p:nvSpPr>
          <p:cNvPr id="461" name="Line 19"/>
          <p:cNvSpPr/>
          <p:nvPr/>
        </p:nvSpPr>
        <p:spPr>
          <a:xfrm flipH="1">
            <a:off x="4401000" y="8975520"/>
            <a:ext cx="2820960" cy="0"/>
          </a:xfrm>
          <a:prstGeom prst="line">
            <a:avLst/>
          </a:prstGeom>
          <a:ln w="6480">
            <a:solidFill>
              <a:srgbClr val="000000"/>
            </a:solidFill>
            <a:custDash>
              <a:ds d="140000" sp="105000"/>
            </a:custDash>
            <a:round/>
          </a:ln>
        </p:spPr>
      </p:sp>
      <p:sp>
        <p:nvSpPr>
          <p:cNvPr id="462" name="Line 20"/>
          <p:cNvSpPr/>
          <p:nvPr/>
        </p:nvSpPr>
        <p:spPr>
          <a:xfrm flipH="1">
            <a:off x="4401000" y="9269280"/>
            <a:ext cx="2814840" cy="0"/>
          </a:xfrm>
          <a:prstGeom prst="line">
            <a:avLst/>
          </a:prstGeom>
          <a:ln w="6480">
            <a:solidFill>
              <a:srgbClr val="000000"/>
            </a:solidFill>
            <a:custDash>
              <a:ds d="140000" sp="105000"/>
            </a:custDash>
            <a:round/>
          </a:ln>
        </p:spPr>
      </p:sp>
      <p:sp>
        <p:nvSpPr>
          <p:cNvPr id="463" name="CustomShape 21"/>
          <p:cNvSpPr/>
          <p:nvPr/>
        </p:nvSpPr>
        <p:spPr>
          <a:xfrm>
            <a:off x="551160" y="8142840"/>
            <a:ext cx="3231000" cy="246240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Consider organizing your Scratch screening as an event! Invite students from other classes to the viewing, offer snacks and drinks, or host the event in an auditorium or room with a large wall or screen for displaying projects.</a:t>
            </a:r>
            <a:endParaRPr/>
          </a:p>
          <a:p>
            <a:pPr>
              <a:lnSpc>
                <a:spcPct val="100000"/>
              </a:lnSpc>
              <a:buFont typeface="Lucida Grande"/>
              <a:buChar char="+"/>
            </a:pPr>
            <a:r>
              <a:rPr lang="fr-FR" sz="1200">
                <a:solidFill>
                  <a:srgbClr val="000000"/>
                </a:solidFill>
                <a:latin typeface="Futura Condensed"/>
              </a:rPr>
              <a:t>Introduce students to the backpack (located at the bottom of the Scratch project editor) as another way to remix projects. Learn more about this tool in the Backpack video tutorial: http://bit.ly/scratchbackpack</a:t>
            </a:r>
            <a:endParaRPr/>
          </a:p>
        </p:txBody>
      </p:sp>
      <p:sp>
        <p:nvSpPr>
          <p:cNvPr id="464" name="CustomShape 22"/>
          <p:cNvSpPr/>
          <p:nvPr/>
        </p:nvSpPr>
        <p:spPr>
          <a:xfrm>
            <a:off x="2535480" y="169236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45–60 MINUTES</a:t>
            </a:r>
            <a:endParaRPr/>
          </a:p>
        </p:txBody>
      </p:sp>
      <p:pic>
        <p:nvPicPr>
          <p:cNvPr id="465" name="Picture 79" descr=""/>
          <p:cNvPicPr/>
          <p:nvPr/>
        </p:nvPicPr>
        <p:blipFill>
          <a:blip r:embed="rId1"/>
          <a:srcRect l="0" t="17494" r="0" b="0"/>
          <a:stretch>
            <a:fillRect/>
          </a:stretch>
        </p:blipFill>
        <p:spPr>
          <a:xfrm>
            <a:off x="2278440" y="1808280"/>
            <a:ext cx="324360" cy="267480"/>
          </a:xfrm>
          <a:prstGeom prst="rect">
            <a:avLst/>
          </a:prstGeom>
          <a:ln>
            <a:noFill/>
          </a:ln>
        </p:spPr>
      </p:pic>
      <p:sp>
        <p:nvSpPr>
          <p:cNvPr id="466" name="Line 23"/>
          <p:cNvSpPr/>
          <p:nvPr/>
        </p:nvSpPr>
        <p:spPr>
          <a:xfrm>
            <a:off x="3890520" y="794160"/>
            <a:ext cx="0" cy="1123200"/>
          </a:xfrm>
          <a:prstGeom prst="line">
            <a:avLst/>
          </a:prstGeom>
          <a:ln w="3240">
            <a:solidFill>
              <a:srgbClr val="000000"/>
            </a:solidFill>
            <a:custDash>
              <a:ds d="140000" sp="105000"/>
            </a:custDash>
            <a:round/>
          </a:ln>
        </p:spPr>
      </p:sp>
      <p:sp>
        <p:nvSpPr>
          <p:cNvPr id="467" name="Line 24"/>
          <p:cNvSpPr/>
          <p:nvPr/>
        </p:nvSpPr>
        <p:spPr>
          <a:xfrm flipH="1">
            <a:off x="3669480" y="794520"/>
            <a:ext cx="221040" cy="0"/>
          </a:xfrm>
          <a:prstGeom prst="line">
            <a:avLst/>
          </a:prstGeom>
          <a:ln w="3240">
            <a:solidFill>
              <a:srgbClr val="000000"/>
            </a:solidFill>
            <a:custDash>
              <a:ds d="140000" sp="105000"/>
            </a:custDash>
            <a:round/>
          </a:ln>
        </p:spPr>
      </p:sp>
      <p:sp>
        <p:nvSpPr>
          <p:cNvPr id="468" name="Line 25"/>
          <p:cNvSpPr/>
          <p:nvPr/>
        </p:nvSpPr>
        <p:spPr>
          <a:xfrm flipH="1">
            <a:off x="3669480" y="1912680"/>
            <a:ext cx="221040" cy="0"/>
          </a:xfrm>
          <a:prstGeom prst="line">
            <a:avLst/>
          </a:prstGeom>
          <a:ln w="3240">
            <a:solidFill>
              <a:srgbClr val="000000"/>
            </a:solidFill>
            <a:custDash>
              <a:ds d="140000" sp="105000"/>
            </a:custDash>
            <a:round/>
            <a:tailEnd len="med" type="triangle" w="med"/>
          </a:ln>
        </p:spPr>
      </p:sp>
      <p:sp>
        <p:nvSpPr>
          <p:cNvPr id="469" name="Line 26"/>
          <p:cNvSpPr/>
          <p:nvPr/>
        </p:nvSpPr>
        <p:spPr>
          <a:xfrm>
            <a:off x="3890520" y="1342800"/>
            <a:ext cx="221040" cy="0"/>
          </a:xfrm>
          <a:prstGeom prst="line">
            <a:avLst/>
          </a:prstGeom>
          <a:ln w="3240">
            <a:solidFill>
              <a:srgbClr val="000000"/>
            </a:solidFill>
            <a:custDash>
              <a:ds d="140000" sp="105000"/>
            </a:custDash>
            <a:round/>
            <a:tailEnd len="med" type="triangle" w="med"/>
          </a:ln>
        </p:spPr>
      </p:sp>
      <p:sp>
        <p:nvSpPr>
          <p:cNvPr id="470" name="CustomShape 27"/>
          <p:cNvSpPr/>
          <p:nvPr/>
        </p:nvSpPr>
        <p:spPr>
          <a:xfrm>
            <a:off x="550440" y="3328560"/>
            <a:ext cx="3231000" cy="56570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Divide the group into pairs. Introduce students to the concept of a pass-it-on-story, a Scratch project that is started by a pair of people, and then passed on to two other pairs to extend and reimagine. Optionally, print out the Pass It On handout.</a:t>
            </a:r>
            <a:endParaRPr/>
          </a:p>
          <a:p>
            <a:pPr>
              <a:lnSpc>
                <a:spcPct val="100000"/>
              </a:lnSpc>
            </a:pPr>
            <a:endParaRPr/>
          </a:p>
          <a:p>
            <a:pPr>
              <a:lnSpc>
                <a:spcPct val="100000"/>
              </a:lnSpc>
              <a:buFont typeface="Wingdings" charset="2"/>
              <a:buChar char=""/>
            </a:pPr>
            <a:r>
              <a:rPr lang="fr-FR" sz="1200">
                <a:solidFill>
                  <a:srgbClr val="000000"/>
                </a:solidFill>
                <a:latin typeface="Futura Condensed"/>
              </a:rPr>
              <a:t>Encourage students to start in whatever way they want – focusing on characters, scene, plot, or whatever element excites them. Give each pair 10 minutes to work on their collaborative story before having them rotate to extend another story by remixing the project. Encourage students to give credit for reusing or remixing content.</a:t>
            </a:r>
            <a:endParaRPr/>
          </a:p>
          <a:p>
            <a:pPr>
              <a:lnSpc>
                <a:spcPct val="100000"/>
              </a:lnSpc>
            </a:pPr>
            <a:endParaRPr/>
          </a:p>
          <a:p>
            <a:pPr>
              <a:lnSpc>
                <a:spcPct val="100000"/>
              </a:lnSpc>
              <a:buFont typeface="Wingdings" charset="2"/>
              <a:buChar char=""/>
            </a:pPr>
            <a:r>
              <a:rPr lang="fr-FR" sz="1200">
                <a:solidFill>
                  <a:srgbClr val="000000"/>
                </a:solidFill>
                <a:latin typeface="Futura Condensed"/>
              </a:rPr>
              <a:t>After two rotations, allow students to revisit story projects with their contributions. We suggest hosting a Scratch screening: with projector and screen, present the story projects with students gathered around to watch. </a:t>
            </a:r>
            <a:r>
              <a:rPr lang="fr-FR" sz="1200">
                <a:solidFill>
                  <a:srgbClr val="000000"/>
                </a:solidFill>
                <a:latin typeface="Futura Condensed"/>
              </a:rPr>
              <a:t>Optionally, invite students to add their projects to the Pass It On studio or a class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respond to the reflection prompts in their design journals or in a group discussion.</a:t>
            </a:r>
            <a:endParaRPr/>
          </a:p>
        </p:txBody>
      </p:sp>
      <p:sp>
        <p:nvSpPr>
          <p:cNvPr id="471" name="Line 28"/>
          <p:cNvSpPr/>
          <p:nvPr/>
        </p:nvSpPr>
        <p:spPr>
          <a:xfrm flipV="1">
            <a:off x="550080" y="3163320"/>
            <a:ext cx="3231360" cy="8640"/>
          </a:xfrm>
          <a:prstGeom prst="line">
            <a:avLst/>
          </a:prstGeom>
          <a:ln w="9360">
            <a:solidFill>
              <a:srgbClr val="000000"/>
            </a:solidFill>
            <a:round/>
          </a:ln>
        </p:spPr>
      </p:sp>
      <p:sp>
        <p:nvSpPr>
          <p:cNvPr id="472" name="CustomShape 29"/>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473" name="TextShape 30"/>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68</a:t>
            </a:r>
            <a:endParaRPr/>
          </a:p>
        </p:txBody>
      </p:sp>
      <p:pic>
        <p:nvPicPr>
          <p:cNvPr id="474" name="Picture 50" descr=""/>
          <p:cNvPicPr/>
          <p:nvPr/>
        </p:nvPicPr>
        <p:blipFill>
          <a:blip r:embed="rId2"/>
          <a:stretch>
            <a:fillRect/>
          </a:stretch>
        </p:blipFill>
        <p:spPr>
          <a:xfrm>
            <a:off x="551160" y="-5760"/>
            <a:ext cx="493560" cy="2791440"/>
          </a:xfrm>
          <a:prstGeom prst="rect">
            <a:avLst/>
          </a:prstGeom>
          <a:ln>
            <a:noFill/>
          </a:ln>
        </p:spPr>
      </p:pic>
      <p:sp>
        <p:nvSpPr>
          <p:cNvPr id="475" name="CustomShape 31"/>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3  ACTIVITY</a:t>
            </a:r>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76" name="Picture 71" descr=""/>
          <p:cNvPicPr/>
          <p:nvPr/>
        </p:nvPicPr>
        <p:blipFill>
          <a:blip r:embed="rId1"/>
          <a:srcRect l="6408" t="86603" r="-25186" b="730852"/>
          <a:stretch>
            <a:fillRect/>
          </a:stretch>
        </p:blipFill>
        <p:spPr>
          <a:xfrm>
            <a:off x="3600000" y="756000"/>
            <a:ext cx="3666600" cy="2770920"/>
          </a:xfrm>
          <a:prstGeom prst="rect">
            <a:avLst/>
          </a:prstGeom>
          <a:ln>
            <a:noFill/>
          </a:ln>
        </p:spPr>
      </p:pic>
      <p:sp>
        <p:nvSpPr>
          <p:cNvPr id="477" name="CustomShape 1"/>
          <p:cNvSpPr/>
          <p:nvPr/>
        </p:nvSpPr>
        <p:spPr>
          <a:xfrm>
            <a:off x="5380560" y="7673760"/>
            <a:ext cx="2873880" cy="364680"/>
          </a:xfrm>
          <a:prstGeom prst="rect">
            <a:avLst/>
          </a:prstGeom>
          <a:noFill/>
          <a:ln>
            <a:noFill/>
          </a:ln>
        </p:spPr>
        <p:txBody>
          <a:bodyPr lIns="90000" rIns="90000" tIns="45000" bIns="45000"/>
          <a:p>
            <a:pPr>
              <a:lnSpc>
                <a:spcPct val="100000"/>
              </a:lnSpc>
            </a:pPr>
            <a:r>
              <a:rPr lang="fr-FR">
                <a:solidFill>
                  <a:srgbClr val="ffffff"/>
                </a:solidFill>
                <a:latin typeface="Futura Condensed"/>
              </a:rPr>
              <a:t>FINISHED?</a:t>
            </a:r>
            <a:endParaRPr/>
          </a:p>
        </p:txBody>
      </p:sp>
      <p:sp>
        <p:nvSpPr>
          <p:cNvPr id="478" name="CustomShape 2"/>
          <p:cNvSpPr/>
          <p:nvPr/>
        </p:nvSpPr>
        <p:spPr>
          <a:xfrm>
            <a:off x="5136120" y="7894440"/>
            <a:ext cx="287388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479" name="CustomShape 3"/>
          <p:cNvSpPr/>
          <p:nvPr/>
        </p:nvSpPr>
        <p:spPr>
          <a:xfrm>
            <a:off x="0" y="7871040"/>
            <a:ext cx="7772040" cy="410040"/>
          </a:xfrm>
          <a:prstGeom prst="rect">
            <a:avLst/>
          </a:prstGeom>
          <a:solidFill>
            <a:srgbClr val="aa28ba"/>
          </a:solidFill>
          <a:ln w="9360">
            <a:noFill/>
          </a:ln>
        </p:spPr>
      </p:sp>
      <p:sp>
        <p:nvSpPr>
          <p:cNvPr id="480" name="CustomShape 4"/>
          <p:cNvSpPr/>
          <p:nvPr/>
        </p:nvSpPr>
        <p:spPr>
          <a:xfrm>
            <a:off x="2499840" y="8077680"/>
            <a:ext cx="380520" cy="325800"/>
          </a:xfrm>
          <a:prstGeom prst="diamond">
            <a:avLst/>
          </a:prstGeom>
          <a:solidFill>
            <a:srgbClr val="aa28ba"/>
          </a:solidFill>
          <a:ln w="9360">
            <a:noFill/>
          </a:ln>
        </p:spPr>
      </p:sp>
      <p:sp>
        <p:nvSpPr>
          <p:cNvPr id="481" name="CustomShape 5"/>
          <p:cNvSpPr/>
          <p:nvPr/>
        </p:nvSpPr>
        <p:spPr>
          <a:xfrm>
            <a:off x="6386040" y="8066160"/>
            <a:ext cx="380520" cy="325800"/>
          </a:xfrm>
          <a:prstGeom prst="diamond">
            <a:avLst/>
          </a:prstGeom>
          <a:solidFill>
            <a:srgbClr val="aa28ba"/>
          </a:solidFill>
          <a:ln w="9360">
            <a:noFill/>
          </a:ln>
        </p:spPr>
      </p:sp>
      <p:sp>
        <p:nvSpPr>
          <p:cNvPr id="482" name="CustomShape 6"/>
          <p:cNvSpPr/>
          <p:nvPr/>
        </p:nvSpPr>
        <p:spPr>
          <a:xfrm>
            <a:off x="0" y="7879320"/>
            <a:ext cx="548604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BLOCKS TO PLAY WITH</a:t>
            </a:r>
            <a:endParaRPr/>
          </a:p>
        </p:txBody>
      </p:sp>
      <p:sp>
        <p:nvSpPr>
          <p:cNvPr id="483" name="CustomShape 7"/>
          <p:cNvSpPr/>
          <p:nvPr/>
        </p:nvSpPr>
        <p:spPr>
          <a:xfrm>
            <a:off x="5486400" y="7884720"/>
            <a:ext cx="228564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484" name="CustomShape 8"/>
          <p:cNvSpPr/>
          <p:nvPr/>
        </p:nvSpPr>
        <p:spPr>
          <a:xfrm>
            <a:off x="5690520" y="8460000"/>
            <a:ext cx="1777680" cy="2052000"/>
          </a:xfrm>
          <a:prstGeom prst="rect">
            <a:avLst/>
          </a:prstGeom>
          <a:noFill/>
          <a:ln w="6480">
            <a:noFill/>
          </a:ln>
        </p:spPr>
        <p:txBody>
          <a:bodyPr tIns="45000" bIns="45000"/>
          <a:p>
            <a:pPr>
              <a:lnSpc>
                <a:spcPct val="100000"/>
              </a:lnSpc>
              <a:buFont typeface="Lucida Grande"/>
              <a:buChar char="+"/>
            </a:pPr>
            <a:r>
              <a:rPr lang="fr-FR" sz="1200">
                <a:solidFill>
                  <a:srgbClr val="000000"/>
                </a:solidFill>
                <a:latin typeface="Futura Condensed"/>
              </a:rPr>
              <a:t>Add your project to the Pass It On studio: </a:t>
            </a:r>
            <a:r>
              <a:rPr lang="fr-FR" sz="1050">
                <a:solidFill>
                  <a:srgbClr val="000000"/>
                </a:solidFill>
                <a:latin typeface="Futura Condensed"/>
              </a:rPr>
              <a:t>http://scratch.mit.edu/studios/475543</a:t>
            </a:r>
            <a:endParaRPr/>
          </a:p>
          <a:p>
            <a:pPr>
              <a:lnSpc>
                <a:spcPct val="100000"/>
              </a:lnSpc>
              <a:buFont typeface="Lucida Grande"/>
              <a:buChar char="+"/>
            </a:pPr>
            <a:r>
              <a:rPr lang="fr-FR" sz="1200">
                <a:solidFill>
                  <a:srgbClr val="000000"/>
                </a:solidFill>
                <a:latin typeface="Futura Condensed"/>
              </a:rPr>
              <a:t>Help a neighbor!</a:t>
            </a:r>
            <a:endParaRPr/>
          </a:p>
          <a:p>
            <a:pPr>
              <a:lnSpc>
                <a:spcPct val="100000"/>
              </a:lnSpc>
              <a:buFont typeface="Lucida Grande"/>
              <a:buChar char="+"/>
            </a:pPr>
            <a:r>
              <a:rPr lang="fr-FR" sz="1200">
                <a:solidFill>
                  <a:srgbClr val="000000"/>
                </a:solidFill>
                <a:latin typeface="Futura Condensed"/>
              </a:rPr>
              <a:t>Return to all the projects you contributed to and check out how the stories evolved!</a:t>
            </a:r>
            <a:endParaRPr/>
          </a:p>
        </p:txBody>
      </p:sp>
      <p:sp>
        <p:nvSpPr>
          <p:cNvPr id="485" name="Line 9"/>
          <p:cNvSpPr/>
          <p:nvPr/>
        </p:nvSpPr>
        <p:spPr>
          <a:xfrm>
            <a:off x="5486400" y="8403480"/>
            <a:ext cx="0" cy="1527840"/>
          </a:xfrm>
          <a:prstGeom prst="line">
            <a:avLst/>
          </a:prstGeom>
          <a:ln w="6480">
            <a:solidFill>
              <a:srgbClr val="808080"/>
            </a:solidFill>
            <a:custDash>
              <a:ds d="140000" sp="105000"/>
            </a:custDash>
            <a:round/>
          </a:ln>
        </p:spPr>
      </p:sp>
      <p:sp>
        <p:nvSpPr>
          <p:cNvPr id="486" name="CustomShape 10"/>
          <p:cNvSpPr/>
          <p:nvPr/>
        </p:nvSpPr>
        <p:spPr>
          <a:xfrm>
            <a:off x="538560" y="1431000"/>
            <a:ext cx="2158560" cy="729720"/>
          </a:xfrm>
          <a:prstGeom prst="rect">
            <a:avLst/>
          </a:prstGeom>
          <a:noFill/>
          <a:ln cap="rnd" w="6480">
            <a:solidFill>
              <a:srgbClr val="000000"/>
            </a:solidFill>
            <a:custDash>
              <a:ds d="140000" sp="105000"/>
            </a:custDash>
            <a:round/>
          </a:ln>
        </p:spPr>
        <p:txBody>
          <a:bodyPr lIns="90000" rIns="90000" tIns="91440" bIns="91440" anchor="ctr"/>
          <a:p>
            <a:pPr algn="just">
              <a:lnSpc>
                <a:spcPct val="100000"/>
              </a:lnSpc>
            </a:pPr>
            <a:r>
              <a:rPr lang="fr-FR" sz="1200">
                <a:solidFill>
                  <a:srgbClr val="000000"/>
                </a:solidFill>
                <a:latin typeface="Futura Condensed"/>
              </a:rPr>
              <a:t>WHAT CAN WE CREATE BY BUILDING ON OTHERS’ WORK?</a:t>
            </a:r>
            <a:endParaRPr/>
          </a:p>
        </p:txBody>
      </p:sp>
      <p:sp>
        <p:nvSpPr>
          <p:cNvPr id="487" name="CustomShape 11"/>
          <p:cNvSpPr/>
          <p:nvPr/>
        </p:nvSpPr>
        <p:spPr>
          <a:xfrm>
            <a:off x="444600" y="2207160"/>
            <a:ext cx="2348280" cy="118476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project, you will start developing an animated story project, and then you will pass the story on to others to remix, extend, or reimagine!</a:t>
            </a:r>
            <a:endParaRPr/>
          </a:p>
        </p:txBody>
      </p:sp>
      <p:sp>
        <p:nvSpPr>
          <p:cNvPr id="488" name="CustomShape 12"/>
          <p:cNvSpPr/>
          <p:nvPr/>
        </p:nvSpPr>
        <p:spPr>
          <a:xfrm>
            <a:off x="444600" y="3857760"/>
            <a:ext cx="295272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489" name="CustomShape 13"/>
          <p:cNvSpPr/>
          <p:nvPr/>
        </p:nvSpPr>
        <p:spPr>
          <a:xfrm>
            <a:off x="428400" y="4232880"/>
            <a:ext cx="2884680" cy="217008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Work on a story project that focuses on characters, scene, plot, or whatever element excites you.</a:t>
            </a:r>
            <a:endParaRPr/>
          </a:p>
          <a:p>
            <a:pPr>
              <a:lnSpc>
                <a:spcPct val="130000"/>
              </a:lnSpc>
              <a:buFont typeface="Wingdings" charset="2"/>
              <a:buChar char=""/>
            </a:pPr>
            <a:r>
              <a:rPr lang="fr-FR" sz="1200">
                <a:solidFill>
                  <a:srgbClr val="000000"/>
                </a:solidFill>
                <a:latin typeface="Futura Condensed"/>
              </a:rPr>
              <a:t>After 10 minutes, save and share your project online.</a:t>
            </a:r>
            <a:endParaRPr/>
          </a:p>
          <a:p>
            <a:pPr>
              <a:lnSpc>
                <a:spcPct val="130000"/>
              </a:lnSpc>
              <a:buFont typeface="Wingdings" charset="2"/>
              <a:buChar char=""/>
            </a:pPr>
            <a:r>
              <a:rPr lang="fr-FR" sz="1200">
                <a:solidFill>
                  <a:srgbClr val="000000"/>
                </a:solidFill>
                <a:latin typeface="Futura Condensed"/>
              </a:rPr>
              <a:t>Rotate &amp; extend another story project by remixing it.</a:t>
            </a:r>
            <a:endParaRPr/>
          </a:p>
          <a:p>
            <a:pPr>
              <a:lnSpc>
                <a:spcPct val="130000"/>
              </a:lnSpc>
              <a:buFont typeface="Wingdings" charset="2"/>
              <a:buChar char=""/>
            </a:pPr>
            <a:r>
              <a:rPr lang="fr-FR" sz="1200">
                <a:solidFill>
                  <a:srgbClr val="000000"/>
                </a:solidFill>
                <a:latin typeface="Futura Condensed"/>
              </a:rPr>
              <a:t>Repeat!</a:t>
            </a:r>
            <a:endParaRPr/>
          </a:p>
        </p:txBody>
      </p:sp>
      <p:sp>
        <p:nvSpPr>
          <p:cNvPr id="490" name="Line 14"/>
          <p:cNvSpPr/>
          <p:nvPr/>
        </p:nvSpPr>
        <p:spPr>
          <a:xfrm>
            <a:off x="534960" y="4194000"/>
            <a:ext cx="2717640" cy="0"/>
          </a:xfrm>
          <a:prstGeom prst="line">
            <a:avLst/>
          </a:prstGeom>
          <a:ln w="9360">
            <a:solidFill>
              <a:srgbClr val="000000"/>
            </a:solidFill>
            <a:round/>
          </a:ln>
        </p:spPr>
      </p:sp>
      <p:sp>
        <p:nvSpPr>
          <p:cNvPr id="491" name="CustomShape 15"/>
          <p:cNvSpPr/>
          <p:nvPr/>
        </p:nvSpPr>
        <p:spPr>
          <a:xfrm>
            <a:off x="1562040" y="2904120"/>
            <a:ext cx="1725120" cy="360"/>
          </a:xfrm>
          <a:prstGeom prst="straightConnector1">
            <a:avLst/>
          </a:prstGeom>
          <a:noFill/>
          <a:ln w="12600">
            <a:solidFill>
              <a:srgbClr val="000000"/>
            </a:solidFill>
            <a:custDash>
              <a:ds d="140000" sp="105000"/>
            </a:custDash>
            <a:round/>
            <a:tailEnd len="med" type="triangle" w="med"/>
          </a:ln>
        </p:spPr>
      </p:sp>
      <p:pic>
        <p:nvPicPr>
          <p:cNvPr id="492" name="Picture 22" descr=""/>
          <p:cNvPicPr/>
          <p:nvPr/>
        </p:nvPicPr>
        <p:blipFill>
          <a:blip r:embed="rId2"/>
          <a:stretch>
            <a:fillRect/>
          </a:stretch>
        </p:blipFill>
        <p:spPr>
          <a:xfrm>
            <a:off x="337320" y="8522280"/>
            <a:ext cx="1496880" cy="1234800"/>
          </a:xfrm>
          <a:prstGeom prst="rect">
            <a:avLst/>
          </a:prstGeom>
          <a:ln>
            <a:noFill/>
          </a:ln>
        </p:spPr>
      </p:pic>
      <p:pic>
        <p:nvPicPr>
          <p:cNvPr id="493" name="Picture 23" descr=""/>
          <p:cNvPicPr/>
          <p:nvPr/>
        </p:nvPicPr>
        <p:blipFill>
          <a:blip r:embed="rId3"/>
          <a:srcRect l="0" t="-1634" r="0" b="38925"/>
          <a:stretch>
            <a:fillRect/>
          </a:stretch>
        </p:blipFill>
        <p:spPr>
          <a:xfrm>
            <a:off x="2029680" y="8460000"/>
            <a:ext cx="1564560" cy="781560"/>
          </a:xfrm>
          <a:prstGeom prst="rect">
            <a:avLst/>
          </a:prstGeom>
          <a:ln>
            <a:noFill/>
          </a:ln>
        </p:spPr>
      </p:pic>
      <p:pic>
        <p:nvPicPr>
          <p:cNvPr id="494" name="Picture 129" descr=""/>
          <p:cNvPicPr/>
          <p:nvPr/>
        </p:nvPicPr>
        <p:blipFill>
          <a:blip r:embed="rId4"/>
          <a:srcRect l="0" t="60731" r="68043" b="19088"/>
          <a:stretch>
            <a:fillRect/>
          </a:stretch>
        </p:blipFill>
        <p:spPr>
          <a:xfrm>
            <a:off x="2037960" y="9250560"/>
            <a:ext cx="499680" cy="251280"/>
          </a:xfrm>
          <a:prstGeom prst="rect">
            <a:avLst/>
          </a:prstGeom>
          <a:ln>
            <a:noFill/>
          </a:ln>
        </p:spPr>
      </p:pic>
      <p:pic>
        <p:nvPicPr>
          <p:cNvPr id="495" name="Picture 135" descr=""/>
          <p:cNvPicPr/>
          <p:nvPr/>
        </p:nvPicPr>
        <p:blipFill>
          <a:blip r:embed="rId5"/>
          <a:srcRect l="0" t="0" r="74869" b="0"/>
          <a:stretch>
            <a:fillRect/>
          </a:stretch>
        </p:blipFill>
        <p:spPr>
          <a:xfrm>
            <a:off x="2050560" y="9503280"/>
            <a:ext cx="373680" cy="265680"/>
          </a:xfrm>
          <a:prstGeom prst="rect">
            <a:avLst/>
          </a:prstGeom>
          <a:ln>
            <a:noFill/>
          </a:ln>
        </p:spPr>
      </p:pic>
      <p:pic>
        <p:nvPicPr>
          <p:cNvPr id="496" name="Picture 136" descr=""/>
          <p:cNvPicPr/>
          <p:nvPr/>
        </p:nvPicPr>
        <p:blipFill>
          <a:blip r:embed="rId6"/>
          <a:srcRect l="54109" t="0" r="0" b="0"/>
          <a:stretch>
            <a:fillRect/>
          </a:stretch>
        </p:blipFill>
        <p:spPr>
          <a:xfrm>
            <a:off x="2559240" y="9235800"/>
            <a:ext cx="682920" cy="265680"/>
          </a:xfrm>
          <a:prstGeom prst="rect">
            <a:avLst/>
          </a:prstGeom>
          <a:ln>
            <a:noFill/>
          </a:ln>
        </p:spPr>
      </p:pic>
      <p:pic>
        <p:nvPicPr>
          <p:cNvPr id="497" name="Picture 137" descr=""/>
          <p:cNvPicPr/>
          <p:nvPr/>
        </p:nvPicPr>
        <p:blipFill>
          <a:blip r:embed="rId7"/>
          <a:srcRect l="28139" t="0" r="46805" b="0"/>
          <a:stretch>
            <a:fillRect/>
          </a:stretch>
        </p:blipFill>
        <p:spPr>
          <a:xfrm>
            <a:off x="2414880" y="9503280"/>
            <a:ext cx="372600" cy="265680"/>
          </a:xfrm>
          <a:prstGeom prst="rect">
            <a:avLst/>
          </a:prstGeom>
          <a:ln>
            <a:noFill/>
          </a:ln>
        </p:spPr>
      </p:pic>
      <p:pic>
        <p:nvPicPr>
          <p:cNvPr id="498" name="Picture 138" descr=""/>
          <p:cNvPicPr/>
          <p:nvPr/>
        </p:nvPicPr>
        <p:blipFill>
          <a:blip r:embed="rId8"/>
          <a:srcRect l="0" t="24089" r="51473" b="49322"/>
          <a:stretch>
            <a:fillRect/>
          </a:stretch>
        </p:blipFill>
        <p:spPr>
          <a:xfrm>
            <a:off x="2792160" y="9501840"/>
            <a:ext cx="717840" cy="281520"/>
          </a:xfrm>
          <a:prstGeom prst="rect">
            <a:avLst/>
          </a:prstGeom>
          <a:ln>
            <a:noFill/>
          </a:ln>
        </p:spPr>
      </p:pic>
      <p:pic>
        <p:nvPicPr>
          <p:cNvPr id="499" name="Picture 125" descr=""/>
          <p:cNvPicPr/>
          <p:nvPr/>
        </p:nvPicPr>
        <p:blipFill>
          <a:blip r:embed="rId9"/>
          <a:srcRect l="0" t="0" r="0" b="75900"/>
          <a:stretch>
            <a:fillRect/>
          </a:stretch>
        </p:blipFill>
        <p:spPr>
          <a:xfrm>
            <a:off x="3708000" y="8692920"/>
            <a:ext cx="1479600" cy="254880"/>
          </a:xfrm>
          <a:prstGeom prst="rect">
            <a:avLst/>
          </a:prstGeom>
          <a:ln>
            <a:noFill/>
          </a:ln>
        </p:spPr>
      </p:pic>
      <p:pic>
        <p:nvPicPr>
          <p:cNvPr id="500" name="Picture 127" descr=""/>
          <p:cNvPicPr/>
          <p:nvPr/>
        </p:nvPicPr>
        <p:blipFill>
          <a:blip r:embed="rId10"/>
          <a:srcRect l="0" t="48419" r="0" b="24918"/>
          <a:stretch>
            <a:fillRect/>
          </a:stretch>
        </p:blipFill>
        <p:spPr>
          <a:xfrm>
            <a:off x="3708000" y="8942760"/>
            <a:ext cx="1479600" cy="281880"/>
          </a:xfrm>
          <a:prstGeom prst="rect">
            <a:avLst/>
          </a:prstGeom>
          <a:ln>
            <a:noFill/>
          </a:ln>
        </p:spPr>
      </p:pic>
      <p:pic>
        <p:nvPicPr>
          <p:cNvPr id="501" name="Picture 139" descr=""/>
          <p:cNvPicPr/>
          <p:nvPr/>
        </p:nvPicPr>
        <p:blipFill>
          <a:blip r:embed="rId11"/>
          <a:srcRect l="0" t="0" r="0" b="49719"/>
          <a:stretch>
            <a:fillRect/>
          </a:stretch>
        </p:blipFill>
        <p:spPr>
          <a:xfrm>
            <a:off x="3709080" y="9250560"/>
            <a:ext cx="1282320" cy="534960"/>
          </a:xfrm>
          <a:prstGeom prst="rect">
            <a:avLst/>
          </a:prstGeom>
          <a:ln>
            <a:noFill/>
          </a:ln>
        </p:spPr>
      </p:pic>
      <p:pic>
        <p:nvPicPr>
          <p:cNvPr id="502" name="Picture 53" descr=""/>
          <p:cNvPicPr/>
          <p:nvPr/>
        </p:nvPicPr>
        <p:blipFill>
          <a:blip r:embed="rId12"/>
          <a:stretch>
            <a:fillRect/>
          </a:stretch>
        </p:blipFill>
        <p:spPr>
          <a:xfrm>
            <a:off x="5116320" y="4466160"/>
            <a:ext cx="2149560" cy="1413360"/>
          </a:xfrm>
          <a:prstGeom prst="rect">
            <a:avLst/>
          </a:prstGeom>
          <a:ln>
            <a:noFill/>
          </a:ln>
        </p:spPr>
      </p:pic>
      <p:pic>
        <p:nvPicPr>
          <p:cNvPr id="503" name="Picture 52" descr=""/>
          <p:cNvPicPr/>
          <p:nvPr/>
        </p:nvPicPr>
        <p:blipFill>
          <a:blip r:embed="rId13"/>
          <a:srcRect l="0" t="2441" r="0" b="50963"/>
          <a:stretch>
            <a:fillRect/>
          </a:stretch>
        </p:blipFill>
        <p:spPr>
          <a:xfrm>
            <a:off x="3579120" y="4638600"/>
            <a:ext cx="1501200" cy="637560"/>
          </a:xfrm>
          <a:prstGeom prst="rect">
            <a:avLst/>
          </a:prstGeom>
          <a:ln>
            <a:noFill/>
          </a:ln>
        </p:spPr>
      </p:pic>
      <p:pic>
        <p:nvPicPr>
          <p:cNvPr id="504" name="Picture 146" descr=""/>
          <p:cNvPicPr/>
          <p:nvPr/>
        </p:nvPicPr>
        <p:blipFill>
          <a:blip r:embed="rId14"/>
          <a:srcRect l="0" t="55493" r="0" b="1412"/>
          <a:stretch>
            <a:fillRect/>
          </a:stretch>
        </p:blipFill>
        <p:spPr>
          <a:xfrm>
            <a:off x="3575520" y="5276520"/>
            <a:ext cx="1501200" cy="590040"/>
          </a:xfrm>
          <a:prstGeom prst="rect">
            <a:avLst/>
          </a:prstGeom>
          <a:ln>
            <a:noFill/>
          </a:ln>
        </p:spPr>
      </p:pic>
      <p:pic>
        <p:nvPicPr>
          <p:cNvPr id="505" name="Picture 148" descr=""/>
          <p:cNvPicPr/>
          <p:nvPr/>
        </p:nvPicPr>
        <p:blipFill>
          <a:blip r:embed="rId15"/>
          <a:stretch>
            <a:fillRect/>
          </a:stretch>
        </p:blipFill>
        <p:spPr>
          <a:xfrm>
            <a:off x="3600000" y="4024440"/>
            <a:ext cx="2347200" cy="613440"/>
          </a:xfrm>
          <a:prstGeom prst="rect">
            <a:avLst/>
          </a:prstGeom>
          <a:ln>
            <a:noFill/>
          </a:ln>
        </p:spPr>
      </p:pic>
      <p:sp>
        <p:nvSpPr>
          <p:cNvPr id="506" name="CustomShape 16"/>
          <p:cNvSpPr/>
          <p:nvPr/>
        </p:nvSpPr>
        <p:spPr>
          <a:xfrm>
            <a:off x="2912760" y="4657680"/>
            <a:ext cx="616680" cy="360"/>
          </a:xfrm>
          <a:prstGeom prst="straightConnector1">
            <a:avLst/>
          </a:prstGeom>
          <a:noFill/>
          <a:ln w="12600">
            <a:solidFill>
              <a:srgbClr val="000000"/>
            </a:solidFill>
            <a:custDash>
              <a:ds d="140000" sp="105000"/>
            </a:custDash>
            <a:round/>
            <a:tailEnd len="med" type="triangle" w="med"/>
          </a:ln>
        </p:spPr>
      </p:sp>
      <p:sp>
        <p:nvSpPr>
          <p:cNvPr id="507" name="CustomShape 17"/>
          <p:cNvSpPr/>
          <p:nvPr/>
        </p:nvSpPr>
        <p:spPr>
          <a:xfrm>
            <a:off x="538200" y="6301440"/>
            <a:ext cx="6727680" cy="1368000"/>
          </a:xfrm>
          <a:prstGeom prst="rect">
            <a:avLst/>
          </a:prstGeom>
          <a:noFill/>
          <a:ln cap="rnd" w="6480">
            <a:solidFill>
              <a:srgbClr val="000000"/>
            </a:solidFill>
            <a:custDash>
              <a:ds d="140000" sp="105000"/>
            </a:custDash>
            <a:round/>
          </a:ln>
        </p:spPr>
        <p:txBody>
          <a:bodyPr lIns="90000" rIns="90000" tIns="45000" bIns="45000"/>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p:txBody>
      </p:sp>
      <p:sp>
        <p:nvSpPr>
          <p:cNvPr id="508" name="CustomShape 18"/>
          <p:cNvSpPr/>
          <p:nvPr/>
        </p:nvSpPr>
        <p:spPr>
          <a:xfrm>
            <a:off x="539280" y="6299640"/>
            <a:ext cx="2713320" cy="191484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Brainstorm different possibilities for remixing, extending, or reimagining a story. Do you want to add a new scene to the end? Could you imagine what happens before the story begins? What if a new character was added? How about inserting a plot twist? What else?</a:t>
            </a:r>
            <a:endParaRPr/>
          </a:p>
        </p:txBody>
      </p:sp>
      <p:sp>
        <p:nvSpPr>
          <p:cNvPr id="509" name="CustomShape 19"/>
          <p:cNvSpPr/>
          <p:nvPr/>
        </p:nvSpPr>
        <p:spPr>
          <a:xfrm>
            <a:off x="457200" y="5801760"/>
            <a:ext cx="279540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THINGS TO TRY</a:t>
            </a:r>
            <a:endParaRPr/>
          </a:p>
        </p:txBody>
      </p:sp>
      <p:sp>
        <p:nvSpPr>
          <p:cNvPr id="510" name="Line 20"/>
          <p:cNvSpPr/>
          <p:nvPr/>
        </p:nvSpPr>
        <p:spPr>
          <a:xfrm flipV="1">
            <a:off x="539280" y="6140160"/>
            <a:ext cx="2713320" cy="2880"/>
          </a:xfrm>
          <a:prstGeom prst="line">
            <a:avLst/>
          </a:prstGeom>
          <a:ln w="9360">
            <a:solidFill>
              <a:srgbClr val="000000"/>
            </a:solidFill>
            <a:round/>
          </a:ln>
        </p:spPr>
      </p:sp>
      <p:sp>
        <p:nvSpPr>
          <p:cNvPr id="511" name="CustomShape 21"/>
          <p:cNvSpPr/>
          <p:nvPr/>
        </p:nvSpPr>
        <p:spPr>
          <a:xfrm>
            <a:off x="3452760" y="6299640"/>
            <a:ext cx="3813840" cy="81972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Adding comments in your code can help others understand different parts of your program. To attach a comment to a script, right click on a block and add a description.</a:t>
            </a:r>
            <a:endParaRPr/>
          </a:p>
        </p:txBody>
      </p:sp>
      <p:pic>
        <p:nvPicPr>
          <p:cNvPr id="512" name="Picture 67" descr=""/>
          <p:cNvPicPr/>
          <p:nvPr/>
        </p:nvPicPr>
        <p:blipFill>
          <a:blip r:embed="rId16"/>
          <a:stretch>
            <a:fillRect/>
          </a:stretch>
        </p:blipFill>
        <p:spPr>
          <a:xfrm>
            <a:off x="4242240" y="6972480"/>
            <a:ext cx="2922120" cy="637560"/>
          </a:xfrm>
          <a:prstGeom prst="rect">
            <a:avLst/>
          </a:prstGeom>
          <a:ln>
            <a:noFill/>
          </a:ln>
        </p:spPr>
      </p:pic>
      <p:sp>
        <p:nvSpPr>
          <p:cNvPr id="513" name="CustomShape 22"/>
          <p:cNvSpPr/>
          <p:nvPr/>
        </p:nvSpPr>
        <p:spPr>
          <a:xfrm>
            <a:off x="5141880" y="6794640"/>
            <a:ext cx="602280" cy="360"/>
          </a:xfrm>
          <a:prstGeom prst="straightConnector1">
            <a:avLst/>
          </a:prstGeom>
          <a:noFill/>
          <a:ln w="12600">
            <a:solidFill>
              <a:srgbClr val="000000"/>
            </a:solidFill>
            <a:custDash>
              <a:ds d="140000" sp="105000"/>
            </a:custDash>
            <a:round/>
          </a:ln>
        </p:spPr>
      </p:sp>
      <p:sp>
        <p:nvSpPr>
          <p:cNvPr id="514" name="CustomShape 23"/>
          <p:cNvSpPr/>
          <p:nvPr/>
        </p:nvSpPr>
        <p:spPr>
          <a:xfrm flipH="1">
            <a:off x="5718240" y="6793560"/>
            <a:ext cx="360" cy="248040"/>
          </a:xfrm>
          <a:prstGeom prst="straightConnector1">
            <a:avLst/>
          </a:prstGeom>
          <a:noFill/>
          <a:ln w="12600">
            <a:solidFill>
              <a:srgbClr val="000000"/>
            </a:solidFill>
            <a:custDash>
              <a:ds d="140000" sp="105000"/>
            </a:custDash>
            <a:round/>
            <a:tailEnd len="med" type="triangle" w="med"/>
          </a:ln>
        </p:spPr>
      </p:sp>
      <p:sp>
        <p:nvSpPr>
          <p:cNvPr id="515" name="CustomShape 24"/>
          <p:cNvSpPr/>
          <p:nvPr/>
        </p:nvSpPr>
        <p:spPr>
          <a:xfrm>
            <a:off x="2571120" y="449280"/>
            <a:ext cx="650880" cy="360"/>
          </a:xfrm>
          <a:prstGeom prst="straightConnector1">
            <a:avLst/>
          </a:prstGeom>
          <a:noFill/>
          <a:ln w="12600">
            <a:solidFill>
              <a:srgbClr val="000000"/>
            </a:solidFill>
            <a:custDash>
              <a:ds d="140000" sp="105000"/>
            </a:custDash>
            <a:round/>
          </a:ln>
        </p:spPr>
      </p:sp>
      <p:sp>
        <p:nvSpPr>
          <p:cNvPr id="516" name="CustomShape 25"/>
          <p:cNvSpPr/>
          <p:nvPr/>
        </p:nvSpPr>
        <p:spPr>
          <a:xfrm flipH="1">
            <a:off x="3221640" y="443520"/>
            <a:ext cx="360" cy="1335600"/>
          </a:xfrm>
          <a:prstGeom prst="straightConnector1">
            <a:avLst/>
          </a:prstGeom>
          <a:noFill/>
          <a:ln w="12600">
            <a:solidFill>
              <a:srgbClr val="000000"/>
            </a:solidFill>
            <a:custDash>
              <a:ds d="140000" sp="105000"/>
            </a:custDash>
            <a:round/>
          </a:ln>
        </p:spPr>
      </p:sp>
      <p:sp>
        <p:nvSpPr>
          <p:cNvPr id="517" name="CustomShape 26"/>
          <p:cNvSpPr/>
          <p:nvPr/>
        </p:nvSpPr>
        <p:spPr>
          <a:xfrm>
            <a:off x="2576160" y="444240"/>
            <a:ext cx="360" cy="311400"/>
          </a:xfrm>
          <a:prstGeom prst="straightConnector1">
            <a:avLst/>
          </a:prstGeom>
          <a:noFill/>
          <a:ln w="12600">
            <a:solidFill>
              <a:srgbClr val="000000"/>
            </a:solidFill>
            <a:custDash>
              <a:ds d="140000" sp="105000"/>
            </a:custDash>
            <a:round/>
          </a:ln>
        </p:spPr>
      </p:sp>
      <p:sp>
        <p:nvSpPr>
          <p:cNvPr id="518" name="CustomShape 27"/>
          <p:cNvSpPr/>
          <p:nvPr/>
        </p:nvSpPr>
        <p:spPr>
          <a:xfrm>
            <a:off x="2782440" y="1766160"/>
            <a:ext cx="439560" cy="360"/>
          </a:xfrm>
          <a:prstGeom prst="straightConnector1">
            <a:avLst/>
          </a:prstGeom>
          <a:noFill/>
          <a:ln w="12600">
            <a:solidFill>
              <a:srgbClr val="000000"/>
            </a:solidFill>
            <a:custDash>
              <a:ds d="140000" sp="105000"/>
            </a:custDash>
            <a:round/>
            <a:headEnd len="med" type="triangle" w="med"/>
          </a:ln>
        </p:spPr>
      </p:sp>
      <p:sp>
        <p:nvSpPr>
          <p:cNvPr id="519" name="CustomShape 28"/>
          <p:cNvSpPr/>
          <p:nvPr/>
        </p:nvSpPr>
        <p:spPr>
          <a:xfrm>
            <a:off x="457200" y="595800"/>
            <a:ext cx="2815560" cy="1673640"/>
          </a:xfrm>
          <a:prstGeom prst="rect">
            <a:avLst/>
          </a:prstGeom>
          <a:noFill/>
          <a:ln>
            <a:noFill/>
          </a:ln>
        </p:spPr>
        <p:txBody>
          <a:bodyPr lIns="90000" rIns="90000" tIns="45000" bIns="45000"/>
          <a:p>
            <a:pPr>
              <a:lnSpc>
                <a:spcPct val="100000"/>
              </a:lnSpc>
            </a:pPr>
            <a:r>
              <a:rPr lang="fr-FR" sz="5200">
                <a:solidFill>
                  <a:srgbClr val="000000"/>
                </a:solidFill>
                <a:latin typeface="Futura Condensed"/>
              </a:rPr>
              <a:t>PASS IT ON</a:t>
            </a:r>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0" name="TextShape 1"/>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70</a:t>
            </a:r>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 name="CustomShape 1"/>
          <p:cNvSpPr/>
          <p:nvPr/>
        </p:nvSpPr>
        <p:spPr>
          <a:xfrm>
            <a:off x="454680" y="7556760"/>
            <a:ext cx="3306960" cy="303480"/>
          </a:xfrm>
          <a:prstGeom prst="rect">
            <a:avLst/>
          </a:prstGeom>
          <a:noFill/>
          <a:ln>
            <a:noFill/>
          </a:ln>
        </p:spPr>
        <p:txBody>
          <a:bodyPr lIns="90000" rIns="90000" tIns="45000" bIns="45000"/>
          <a:p>
            <a:pPr>
              <a:lnSpc>
                <a:spcPct val="100000"/>
              </a:lnSpc>
            </a:pPr>
            <a:r>
              <a:rPr lang="fr-FR" sz="1400">
                <a:solidFill>
                  <a:srgbClr val="000000"/>
                </a:solidFill>
                <a:latin typeface="Futura Condensed"/>
              </a:rPr>
              <a:t>LEARNING OBJECTIVES</a:t>
            </a:r>
            <a:endParaRPr/>
          </a:p>
        </p:txBody>
      </p:sp>
      <p:sp>
        <p:nvSpPr>
          <p:cNvPr id="110" name="CustomShape 2"/>
          <p:cNvSpPr/>
          <p:nvPr/>
        </p:nvSpPr>
        <p:spPr>
          <a:xfrm>
            <a:off x="454680" y="7856640"/>
            <a:ext cx="3231000" cy="2098440"/>
          </a:xfrm>
          <a:prstGeom prst="rect">
            <a:avLst/>
          </a:prstGeom>
          <a:noFill/>
          <a:ln w="6480">
            <a:noFill/>
          </a:ln>
        </p:spPr>
        <p:txBody>
          <a:bodyPr lIns="90000" rIns="90000" tIns="45000" bIns="45000"/>
          <a:p>
            <a:pPr>
              <a:lnSpc>
                <a:spcPct val="100000"/>
              </a:lnSpc>
            </a:pPr>
            <a:r>
              <a:rPr lang="fr-FR" sz="1100">
                <a:solidFill>
                  <a:srgbClr val="000000"/>
                </a:solidFill>
                <a:latin typeface="Futura Condensed"/>
              </a:rPr>
              <a:t>Students will:</a:t>
            </a:r>
            <a:endParaRPr/>
          </a:p>
          <a:p>
            <a:pPr>
              <a:lnSpc>
                <a:spcPct val="100000"/>
              </a:lnSpc>
              <a:buFont typeface="Lucida Grande"/>
              <a:buChar char="+"/>
            </a:pPr>
            <a:r>
              <a:rPr lang="fr-FR" sz="1100">
                <a:solidFill>
                  <a:srgbClr val="000000"/>
                </a:solidFill>
                <a:latin typeface="Futura Condensed"/>
              </a:rPr>
              <a:t>gain familiarity in and build understandings of the benefits of reusing and remixing while designing</a:t>
            </a:r>
            <a:endParaRPr/>
          </a:p>
          <a:p>
            <a:pPr>
              <a:lnSpc>
                <a:spcPct val="100000"/>
              </a:lnSpc>
              <a:buFont typeface="Lucida Grande"/>
              <a:buChar char="+"/>
            </a:pPr>
            <a:r>
              <a:rPr lang="fr-FR" sz="1100">
                <a:solidFill>
                  <a:srgbClr val="000000"/>
                </a:solidFill>
                <a:latin typeface="Futura Condensed"/>
              </a:rPr>
              <a:t>develop greater fluency with computational concepts (events and parallelism) and practices (experimenting and iterating, testing and debugging, reusing and remixing)</a:t>
            </a:r>
            <a:endParaRPr/>
          </a:p>
          <a:p>
            <a:pPr>
              <a:lnSpc>
                <a:spcPct val="100000"/>
              </a:lnSpc>
              <a:buFont typeface="Lucida Grande"/>
              <a:buChar char="+"/>
            </a:pPr>
            <a:r>
              <a:rPr lang="fr-FR" sz="1100">
                <a:solidFill>
                  <a:srgbClr val="000000"/>
                </a:solidFill>
                <a:latin typeface="Futura Condensed"/>
              </a:rPr>
              <a:t>explore computational creation within the genre of stories by designing collaborative narratives</a:t>
            </a:r>
            <a:endParaRPr/>
          </a:p>
        </p:txBody>
      </p:sp>
      <p:sp>
        <p:nvSpPr>
          <p:cNvPr id="111" name="Line 3"/>
          <p:cNvSpPr/>
          <p:nvPr/>
        </p:nvSpPr>
        <p:spPr>
          <a:xfrm>
            <a:off x="553320" y="7858080"/>
            <a:ext cx="3110400" cy="0"/>
          </a:xfrm>
          <a:prstGeom prst="line">
            <a:avLst/>
          </a:prstGeom>
          <a:ln w="9360">
            <a:solidFill>
              <a:srgbClr val="000000"/>
            </a:solidFill>
            <a:round/>
          </a:ln>
        </p:spPr>
      </p:sp>
      <p:sp>
        <p:nvSpPr>
          <p:cNvPr id="112" name="CustomShape 4"/>
          <p:cNvSpPr/>
          <p:nvPr/>
        </p:nvSpPr>
        <p:spPr>
          <a:xfrm>
            <a:off x="4125600" y="8870040"/>
            <a:ext cx="3116880" cy="1428840"/>
          </a:xfrm>
          <a:prstGeom prst="rect">
            <a:avLst/>
          </a:prstGeom>
          <a:noFill/>
          <a:ln w="6480">
            <a:noFill/>
          </a:ln>
        </p:spPr>
        <p:txBody>
          <a:bodyPr lIns="90000" rIns="90000" tIns="45000" bIns="45000"/>
          <a:p>
            <a:pPr>
              <a:lnSpc>
                <a:spcPct val="100000"/>
              </a:lnSpc>
              <a:buFont typeface="Lucida Grande"/>
              <a:buChar char="+"/>
            </a:pPr>
            <a:r>
              <a:rPr lang="fr-FR" sz="1100">
                <a:solidFill>
                  <a:srgbClr val="000000"/>
                </a:solidFill>
                <a:latin typeface="Futura Condensed"/>
              </a:rPr>
              <a:t>Reusing and remixing support the development of critical code-reading capacities and provoke important questions about ownership and authorship. Consider different strategies for how you might facilitate, discuss, and assess cooperative and collaborative work.</a:t>
            </a:r>
            <a:endParaRPr/>
          </a:p>
        </p:txBody>
      </p:sp>
      <p:sp>
        <p:nvSpPr>
          <p:cNvPr id="113" name="CustomShape 5"/>
          <p:cNvSpPr/>
          <p:nvPr/>
        </p:nvSpPr>
        <p:spPr>
          <a:xfrm>
            <a:off x="4125600" y="8565480"/>
            <a:ext cx="3306960" cy="303480"/>
          </a:xfrm>
          <a:prstGeom prst="rect">
            <a:avLst/>
          </a:prstGeom>
          <a:noFill/>
          <a:ln>
            <a:noFill/>
          </a:ln>
        </p:spPr>
        <p:txBody>
          <a:bodyPr lIns="90000" rIns="90000" tIns="45000" bIns="45000"/>
          <a:p>
            <a:pPr>
              <a:lnSpc>
                <a:spcPct val="100000"/>
              </a:lnSpc>
            </a:pPr>
            <a:r>
              <a:rPr lang="fr-FR" sz="1400">
                <a:solidFill>
                  <a:srgbClr val="000000"/>
                </a:solidFill>
                <a:latin typeface="Futura Condensed"/>
              </a:rPr>
              <a:t>NOTES</a:t>
            </a:r>
            <a:endParaRPr/>
          </a:p>
        </p:txBody>
      </p:sp>
      <p:sp>
        <p:nvSpPr>
          <p:cNvPr id="114" name="Line 6"/>
          <p:cNvSpPr/>
          <p:nvPr/>
        </p:nvSpPr>
        <p:spPr>
          <a:xfrm>
            <a:off x="4201560" y="8867880"/>
            <a:ext cx="3110400" cy="0"/>
          </a:xfrm>
          <a:prstGeom prst="line">
            <a:avLst/>
          </a:prstGeom>
          <a:ln w="9360">
            <a:solidFill>
              <a:srgbClr val="000000"/>
            </a:solidFill>
            <a:round/>
          </a:ln>
        </p:spPr>
      </p:sp>
      <p:sp>
        <p:nvSpPr>
          <p:cNvPr id="115" name="CustomShape 7"/>
          <p:cNvSpPr/>
          <p:nvPr/>
        </p:nvSpPr>
        <p:spPr>
          <a:xfrm>
            <a:off x="4125600" y="7861320"/>
            <a:ext cx="3116880" cy="615600"/>
          </a:xfrm>
          <a:prstGeom prst="rect">
            <a:avLst/>
          </a:prstGeom>
          <a:noFill/>
          <a:ln w="6480">
            <a:noFill/>
          </a:ln>
        </p:spPr>
        <p:txBody>
          <a:bodyPr lIns="90000" rIns="90000" tIns="45000" bIns="45000"/>
          <a:p>
            <a:pPr>
              <a:lnSpc>
                <a:spcPct val="100000"/>
              </a:lnSpc>
              <a:buFont typeface="Lucida Grande"/>
              <a:buChar char="+"/>
            </a:pPr>
            <a:r>
              <a:rPr lang="fr-FR" sz="1100">
                <a:solidFill>
                  <a:srgbClr val="000000"/>
                </a:solidFill>
                <a:latin typeface="Futura Condensed"/>
              </a:rPr>
              <a:t>reusing and remixing</a:t>
            </a:r>
            <a:endParaRPr/>
          </a:p>
          <a:p>
            <a:pPr>
              <a:lnSpc>
                <a:spcPct val="100000"/>
              </a:lnSpc>
              <a:buFont typeface="Lucida Grande"/>
              <a:buChar char="+"/>
            </a:pPr>
            <a:r>
              <a:rPr lang="fr-FR" sz="1100">
                <a:solidFill>
                  <a:srgbClr val="000000"/>
                </a:solidFill>
                <a:latin typeface="Futura Condensed"/>
              </a:rPr>
              <a:t>make a block</a:t>
            </a:r>
            <a:endParaRPr/>
          </a:p>
          <a:p>
            <a:pPr>
              <a:lnSpc>
                <a:spcPct val="100000"/>
              </a:lnSpc>
              <a:buFont typeface="Lucida Grande"/>
              <a:buChar char="+"/>
            </a:pPr>
            <a:r>
              <a:rPr lang="fr-FR" sz="1100">
                <a:solidFill>
                  <a:srgbClr val="000000"/>
                </a:solidFill>
                <a:latin typeface="Futura Condensed"/>
              </a:rPr>
              <a:t>backpack</a:t>
            </a:r>
            <a:endParaRPr/>
          </a:p>
          <a:p>
            <a:pPr>
              <a:lnSpc>
                <a:spcPct val="100000"/>
              </a:lnSpc>
              <a:buFont typeface="Lucida Grande"/>
              <a:buChar char="+"/>
            </a:pPr>
            <a:r>
              <a:rPr lang="fr-FR" sz="1100">
                <a:solidFill>
                  <a:srgbClr val="000000"/>
                </a:solidFill>
                <a:latin typeface="Futura Condensed"/>
              </a:rPr>
              <a:t>stage</a:t>
            </a:r>
            <a:endParaRPr/>
          </a:p>
          <a:p>
            <a:pPr>
              <a:lnSpc>
                <a:spcPct val="100000"/>
              </a:lnSpc>
              <a:buFont typeface="Lucida Grande"/>
              <a:buChar char="+"/>
            </a:pPr>
            <a:r>
              <a:rPr lang="fr-FR" sz="1100">
                <a:solidFill>
                  <a:srgbClr val="000000"/>
                </a:solidFill>
                <a:latin typeface="Futura Condensed"/>
              </a:rPr>
              <a:t>pass-it-on story</a:t>
            </a:r>
            <a:endParaRPr/>
          </a:p>
          <a:p>
            <a:pPr>
              <a:lnSpc>
                <a:spcPct val="100000"/>
              </a:lnSpc>
              <a:buFont typeface="Lucida Grande"/>
              <a:buChar char="+"/>
            </a:pPr>
            <a:r>
              <a:rPr lang="fr-FR" sz="1100">
                <a:solidFill>
                  <a:srgbClr val="000000"/>
                </a:solidFill>
                <a:latin typeface="Futura Condensed"/>
              </a:rPr>
              <a:t>pair programming</a:t>
            </a:r>
            <a:endParaRPr/>
          </a:p>
          <a:p>
            <a:pPr>
              <a:lnSpc>
                <a:spcPct val="100000"/>
              </a:lnSpc>
              <a:buFont typeface="Lucida Grande"/>
              <a:buChar char="+"/>
            </a:pPr>
            <a:r>
              <a:rPr lang="fr-FR" sz="1100">
                <a:solidFill>
                  <a:srgbClr val="000000"/>
                </a:solidFill>
                <a:latin typeface="Futura Condensed"/>
              </a:rPr>
              <a:t>scratch screening</a:t>
            </a:r>
            <a:endParaRPr/>
          </a:p>
          <a:p>
            <a:pPr>
              <a:lnSpc>
                <a:spcPct val="100000"/>
              </a:lnSpc>
              <a:buFont typeface="Lucida Grande"/>
              <a:buChar char="+"/>
            </a:pPr>
            <a:r>
              <a:rPr lang="fr-FR" sz="1100">
                <a:solidFill>
                  <a:srgbClr val="000000"/>
                </a:solidFill>
                <a:latin typeface="Futura Condensed"/>
              </a:rPr>
              <a:t>design demo</a:t>
            </a:r>
            <a:endParaRPr/>
          </a:p>
        </p:txBody>
      </p:sp>
      <p:sp>
        <p:nvSpPr>
          <p:cNvPr id="116" name="CustomShape 8"/>
          <p:cNvSpPr/>
          <p:nvPr/>
        </p:nvSpPr>
        <p:spPr>
          <a:xfrm>
            <a:off x="4125600" y="7556760"/>
            <a:ext cx="3306960" cy="515880"/>
          </a:xfrm>
          <a:prstGeom prst="rect">
            <a:avLst/>
          </a:prstGeom>
          <a:noFill/>
          <a:ln>
            <a:noFill/>
          </a:ln>
        </p:spPr>
        <p:txBody>
          <a:bodyPr lIns="90000" rIns="90000" tIns="45000" bIns="45000"/>
          <a:p>
            <a:pPr>
              <a:lnSpc>
                <a:spcPct val="100000"/>
              </a:lnSpc>
            </a:pPr>
            <a:r>
              <a:rPr lang="fr-FR" sz="1400">
                <a:solidFill>
                  <a:srgbClr val="000000"/>
                </a:solidFill>
                <a:latin typeface="Futura Condensed"/>
              </a:rPr>
              <a:t>KEY WORDS, CONCEPTS, &amp; PRACTICES</a:t>
            </a:r>
            <a:endParaRPr/>
          </a:p>
        </p:txBody>
      </p:sp>
      <p:sp>
        <p:nvSpPr>
          <p:cNvPr id="117" name="Line 9"/>
          <p:cNvSpPr/>
          <p:nvPr/>
        </p:nvSpPr>
        <p:spPr>
          <a:xfrm>
            <a:off x="4201560" y="7858080"/>
            <a:ext cx="3108600" cy="0"/>
          </a:xfrm>
          <a:prstGeom prst="line">
            <a:avLst/>
          </a:prstGeom>
          <a:ln w="9360">
            <a:solidFill>
              <a:srgbClr val="000000"/>
            </a:solidFill>
            <a:round/>
          </a:ln>
        </p:spPr>
      </p:sp>
      <p:sp>
        <p:nvSpPr>
          <p:cNvPr id="118" name="CustomShape 10"/>
          <p:cNvSpPr/>
          <p:nvPr/>
        </p:nvSpPr>
        <p:spPr>
          <a:xfrm>
            <a:off x="474120" y="2145240"/>
            <a:ext cx="2873880" cy="942480"/>
          </a:xfrm>
          <a:prstGeom prst="rect">
            <a:avLst/>
          </a:prstGeom>
          <a:noFill/>
          <a:ln>
            <a:noFill/>
          </a:ln>
        </p:spPr>
        <p:txBody>
          <a:bodyPr lIns="90000" rIns="90000" tIns="45000" bIns="45000" anchor="ctr"/>
          <a:p>
            <a:pPr>
              <a:lnSpc>
                <a:spcPct val="100000"/>
              </a:lnSpc>
            </a:pPr>
            <a:r>
              <a:rPr lang="fr-FR" sz="2800">
                <a:solidFill>
                  <a:srgbClr val="ffffff"/>
                </a:solidFill>
                <a:latin typeface="Futura Condensed"/>
              </a:rPr>
              <a:t>THE “BIG IDEA”</a:t>
            </a:r>
            <a:endParaRPr/>
          </a:p>
        </p:txBody>
      </p:sp>
      <p:sp>
        <p:nvSpPr>
          <p:cNvPr id="119" name="CustomShape 11"/>
          <p:cNvSpPr/>
          <p:nvPr/>
        </p:nvSpPr>
        <p:spPr>
          <a:xfrm>
            <a:off x="457200" y="464040"/>
            <a:ext cx="2815560" cy="2513160"/>
          </a:xfrm>
          <a:prstGeom prst="rect">
            <a:avLst/>
          </a:prstGeom>
          <a:noFill/>
          <a:ln>
            <a:noFill/>
          </a:ln>
        </p:spPr>
        <p:txBody>
          <a:bodyPr lIns="90000" rIns="90000" tIns="45000" bIns="45000"/>
          <a:p>
            <a:pPr>
              <a:lnSpc>
                <a:spcPct val="100000"/>
              </a:lnSpc>
            </a:pPr>
            <a:r>
              <a:rPr lang="fr-FR" sz="5300">
                <a:solidFill>
                  <a:srgbClr val="000000"/>
                </a:solidFill>
                <a:latin typeface="Futura Condensed"/>
              </a:rPr>
              <a:t>UNIT 3</a:t>
            </a:r>
            <a:endParaRPr/>
          </a:p>
          <a:p>
            <a:pPr>
              <a:lnSpc>
                <a:spcPct val="100000"/>
              </a:lnSpc>
            </a:pPr>
            <a:r>
              <a:rPr lang="fr-FR" sz="5300">
                <a:solidFill>
                  <a:srgbClr val="000000"/>
                </a:solidFill>
                <a:latin typeface="Futura Condensed"/>
              </a:rPr>
              <a:t>OVERVIEW</a:t>
            </a:r>
            <a:endParaRPr/>
          </a:p>
        </p:txBody>
      </p:sp>
      <p:sp>
        <p:nvSpPr>
          <p:cNvPr id="120" name="CustomShape 12"/>
          <p:cNvSpPr/>
          <p:nvPr/>
        </p:nvSpPr>
        <p:spPr>
          <a:xfrm>
            <a:off x="476640" y="2884320"/>
            <a:ext cx="3129840" cy="6425640"/>
          </a:xfrm>
          <a:prstGeom prst="rect">
            <a:avLst/>
          </a:prstGeom>
          <a:noFill/>
          <a:ln w="6480">
            <a:noFill/>
          </a:ln>
        </p:spPr>
        <p:txBody>
          <a:bodyPr lIns="90000" rIns="90000" tIns="45000" bIns="45000"/>
          <a:p>
            <a:pPr algn="just">
              <a:lnSpc>
                <a:spcPct val="100000"/>
              </a:lnSpc>
            </a:pPr>
            <a:r>
              <a:rPr lang="fr-FR" sz="1300">
                <a:solidFill>
                  <a:srgbClr val="000000"/>
                </a:solidFill>
                <a:latin typeface="Futura Condensed"/>
              </a:rPr>
              <a:t>In the introduction to his doctoral dissertation exploring remix culture, Andres Monroy-Hernandez (the lead designer of the initial version of the Scratch online community) included three quotes:</a:t>
            </a:r>
            <a:endParaRPr/>
          </a:p>
          <a:p>
            <a:pPr algn="just">
              <a:lnSpc>
                <a:spcPct val="100000"/>
              </a:lnSpc>
            </a:pPr>
            <a:endParaRPr/>
          </a:p>
          <a:p>
            <a:pPr algn="just">
              <a:lnSpc>
                <a:spcPct val="100000"/>
              </a:lnSpc>
            </a:pPr>
            <a:r>
              <a:rPr lang="fr-FR" sz="1300">
                <a:solidFill>
                  <a:srgbClr val="000000"/>
                </a:solidFill>
                <a:latin typeface="Futura Condensed"/>
              </a:rPr>
              <a:t>Building on other people’s work has been a longstanding practice in programming, and has only been amplified by network technologies that provide access to a wide range of other people’s work. An important goal of creative computing is to support connections between learners through reusing and remixing. The Scratch authoring environment and online community can support young designers in this key computational practice by helping them find ideas and code to build upon, enabling them to create more complex projects than they could have created on their own. </a:t>
            </a:r>
            <a:endParaRPr/>
          </a:p>
          <a:p>
            <a:pPr algn="just">
              <a:lnSpc>
                <a:spcPct val="100000"/>
              </a:lnSpc>
            </a:pPr>
            <a:endParaRPr/>
          </a:p>
          <a:p>
            <a:pPr algn="just">
              <a:lnSpc>
                <a:spcPct val="100000"/>
              </a:lnSpc>
            </a:pPr>
            <a:r>
              <a:rPr lang="fr-FR" sz="1300">
                <a:solidFill>
                  <a:srgbClr val="000000"/>
                </a:solidFill>
                <a:latin typeface="Futura Condensed"/>
              </a:rPr>
              <a:t>The activities in this unit offer initial ideas and strategies for cultivating a culture that supports reusing and remixing. How can you further support sharing and connecting?</a:t>
            </a:r>
            <a:endParaRPr/>
          </a:p>
        </p:txBody>
      </p:sp>
      <p:sp>
        <p:nvSpPr>
          <p:cNvPr id="121" name="CustomShape 13"/>
          <p:cNvSpPr/>
          <p:nvPr/>
        </p:nvSpPr>
        <p:spPr>
          <a:xfrm flipH="1">
            <a:off x="175680" y="2283120"/>
            <a:ext cx="7595640" cy="479160"/>
          </a:xfrm>
          <a:prstGeom prst="rect">
            <a:avLst/>
          </a:prstGeom>
          <a:solidFill>
            <a:srgbClr val="aa28ba"/>
          </a:solidFill>
          <a:ln w="9360">
            <a:noFill/>
          </a:ln>
        </p:spPr>
      </p:sp>
      <p:sp>
        <p:nvSpPr>
          <p:cNvPr id="122" name="CustomShape 14"/>
          <p:cNvSpPr/>
          <p:nvPr/>
        </p:nvSpPr>
        <p:spPr>
          <a:xfrm flipH="1">
            <a:off x="451440" y="2102760"/>
            <a:ext cx="2110680" cy="8218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THE “BIG IDEA”</a:t>
            </a:r>
            <a:endParaRPr/>
          </a:p>
        </p:txBody>
      </p:sp>
      <p:sp>
        <p:nvSpPr>
          <p:cNvPr id="123" name="TextShape 15"/>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56</a:t>
            </a:r>
            <a:endParaRPr/>
          </a:p>
        </p:txBody>
      </p:sp>
      <p:sp>
        <p:nvSpPr>
          <p:cNvPr id="124" name="CustomShape 16"/>
          <p:cNvSpPr/>
          <p:nvPr/>
        </p:nvSpPr>
        <p:spPr>
          <a:xfrm rot="631200">
            <a:off x="4298400" y="2871000"/>
            <a:ext cx="2614680" cy="2519640"/>
          </a:xfrm>
          <a:prstGeom prst="wedgeEllipseCallout">
            <a:avLst>
              <a:gd name="adj1" fmla="val -49672"/>
              <a:gd name="adj2" fmla="val 33350"/>
            </a:avLst>
          </a:prstGeom>
          <a:solidFill>
            <a:srgbClr val="ffffff"/>
          </a:solidFill>
          <a:ln w="9360">
            <a:solidFill>
              <a:srgbClr val="aa28ba"/>
            </a:solidFill>
            <a:custDash>
              <a:ds d="140000" sp="105000"/>
            </a:custDash>
            <a:round/>
          </a:ln>
        </p:spPr>
        <p:txBody>
          <a:bodyPr lIns="90000" rIns="90000" tIns="45000" bIns="45000" anchor="ctr"/>
          <a:p>
            <a:pPr algn="just">
              <a:lnSpc>
                <a:spcPct val="100000"/>
              </a:lnSpc>
            </a:pPr>
            <a:r>
              <a:rPr lang="fr-FR" sz="1200">
                <a:solidFill>
                  <a:srgbClr val="000000"/>
                </a:solidFill>
                <a:latin typeface="Futura Condensed"/>
              </a:rPr>
              <a:t>We are like dwarfs standing upon the shoulders of giants, and so able to see more and see farther than the ancients.</a:t>
            </a:r>
            <a:endParaRPr/>
          </a:p>
          <a:p>
            <a:pPr algn="r">
              <a:lnSpc>
                <a:spcPct val="100000"/>
              </a:lnSpc>
            </a:pPr>
            <a:r>
              <a:rPr lang="fr-FR" sz="1200">
                <a:solidFill>
                  <a:srgbClr val="000000"/>
                </a:solidFill>
                <a:latin typeface="Futura Condensed"/>
              </a:rPr>
              <a:t> – </a:t>
            </a:r>
            <a:r>
              <a:rPr lang="fr-FR" sz="1200">
                <a:solidFill>
                  <a:srgbClr val="000000"/>
                </a:solidFill>
                <a:latin typeface="Futura Condensed"/>
              </a:rPr>
              <a:t>Bernard of Chartres, circa 1130</a:t>
            </a:r>
            <a:endParaRPr/>
          </a:p>
        </p:txBody>
      </p:sp>
      <p:sp>
        <p:nvSpPr>
          <p:cNvPr id="125" name="CustomShape 17"/>
          <p:cNvSpPr/>
          <p:nvPr/>
        </p:nvSpPr>
        <p:spPr>
          <a:xfrm rot="631200">
            <a:off x="3891600" y="5637240"/>
            <a:ext cx="1872000" cy="1803960"/>
          </a:xfrm>
          <a:prstGeom prst="wedgeEllipseCallout">
            <a:avLst>
              <a:gd name="adj1" fmla="val -64441"/>
              <a:gd name="adj2" fmla="val -8406"/>
            </a:avLst>
          </a:prstGeom>
          <a:solidFill>
            <a:srgbClr val="ffffff"/>
          </a:solidFill>
          <a:ln w="9360">
            <a:solidFill>
              <a:srgbClr val="aa28ba"/>
            </a:solidFill>
            <a:custDash>
              <a:ds d="140000" sp="105000"/>
            </a:custDash>
            <a:round/>
          </a:ln>
        </p:spPr>
        <p:txBody>
          <a:bodyPr lIns="90000" rIns="90000" tIns="45000" bIns="45000" anchor="ctr"/>
          <a:p>
            <a:pPr algn="just">
              <a:lnSpc>
                <a:spcPct val="100000"/>
              </a:lnSpc>
            </a:pPr>
            <a:r>
              <a:rPr lang="fr-FR" sz="1200">
                <a:solidFill>
                  <a:srgbClr val="000000"/>
                </a:solidFill>
                <a:latin typeface="Futura Condensed"/>
              </a:rPr>
              <a:t>A dwarf on a giant’s shoulders sees farther of the two.</a:t>
            </a:r>
            <a:endParaRPr/>
          </a:p>
          <a:p>
            <a:pPr algn="r">
              <a:lnSpc>
                <a:spcPct val="100000"/>
              </a:lnSpc>
            </a:pPr>
            <a:r>
              <a:rPr lang="fr-FR" sz="1200">
                <a:solidFill>
                  <a:srgbClr val="000000"/>
                </a:solidFill>
                <a:latin typeface="Futura Condensed"/>
              </a:rPr>
              <a:t>– </a:t>
            </a:r>
            <a:r>
              <a:rPr lang="fr-FR" sz="1200">
                <a:solidFill>
                  <a:srgbClr val="000000"/>
                </a:solidFill>
                <a:latin typeface="Futura Condensed"/>
              </a:rPr>
              <a:t>George Herbert, 1651</a:t>
            </a:r>
            <a:endParaRPr/>
          </a:p>
        </p:txBody>
      </p:sp>
      <p:sp>
        <p:nvSpPr>
          <p:cNvPr id="126" name="CustomShape 18"/>
          <p:cNvSpPr/>
          <p:nvPr/>
        </p:nvSpPr>
        <p:spPr>
          <a:xfrm rot="631200">
            <a:off x="5314680" y="4804560"/>
            <a:ext cx="2019960" cy="1946520"/>
          </a:xfrm>
          <a:prstGeom prst="wedgeEllipseCallout">
            <a:avLst>
              <a:gd name="adj1" fmla="val -63525"/>
              <a:gd name="adj2" fmla="val -2668"/>
            </a:avLst>
          </a:prstGeom>
          <a:solidFill>
            <a:srgbClr val="ffffff"/>
          </a:solidFill>
          <a:ln w="9360">
            <a:solidFill>
              <a:srgbClr val="aa28ba"/>
            </a:solidFill>
            <a:custDash>
              <a:ds d="140000" sp="105000"/>
            </a:custDash>
            <a:round/>
          </a:ln>
        </p:spPr>
        <p:txBody>
          <a:bodyPr lIns="90000" rIns="90000" tIns="45000" bIns="45000" anchor="ctr"/>
          <a:p>
            <a:pPr algn="just">
              <a:lnSpc>
                <a:spcPct val="100000"/>
              </a:lnSpc>
            </a:pPr>
            <a:r>
              <a:rPr lang="fr-FR" sz="1200">
                <a:solidFill>
                  <a:srgbClr val="000000"/>
                </a:solidFill>
                <a:latin typeface="Futura Condensed"/>
              </a:rPr>
              <a:t>If I have seen further it is by standing on the shoulders of giants.</a:t>
            </a:r>
            <a:endParaRPr/>
          </a:p>
          <a:p>
            <a:pPr algn="r">
              <a:lnSpc>
                <a:spcPct val="100000"/>
              </a:lnSpc>
            </a:pPr>
            <a:r>
              <a:rPr lang="fr-FR" sz="1200">
                <a:solidFill>
                  <a:srgbClr val="000000"/>
                </a:solidFill>
                <a:latin typeface="Futura Condensed"/>
              </a:rPr>
              <a:t> – </a:t>
            </a:r>
            <a:r>
              <a:rPr lang="fr-FR" sz="1200">
                <a:solidFill>
                  <a:srgbClr val="000000"/>
                </a:solidFill>
                <a:latin typeface="Futura Condensed"/>
              </a:rPr>
              <a:t>Isaac Newton, 1676</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CustomShape 1"/>
          <p:cNvSpPr/>
          <p:nvPr/>
        </p:nvSpPr>
        <p:spPr>
          <a:xfrm>
            <a:off x="4060800" y="1621800"/>
            <a:ext cx="3273480" cy="3740040"/>
          </a:xfrm>
          <a:prstGeom prst="rect">
            <a:avLst/>
          </a:prstGeom>
          <a:noFill/>
          <a:ln w="6480">
            <a:noFill/>
          </a:ln>
        </p:spPr>
        <p:txBody>
          <a:bodyPr lIns="90000" rIns="90000" tIns="45000" bIns="45000"/>
          <a:p>
            <a:pPr algn="just">
              <a:lnSpc>
                <a:spcPct val="100000"/>
              </a:lnSpc>
            </a:pPr>
            <a:r>
              <a:rPr lang="fr-FR" sz="1200">
                <a:solidFill>
                  <a:srgbClr val="000000"/>
                </a:solidFill>
                <a:latin typeface="Futura Condensed"/>
              </a:rPr>
              <a:t>This unit focuses on helping students develop their storytelling and remixing abilities through a variety of hands-on and off-computer design activities, providing opportunities for students to work collaboratively and build on the creative work of others. Building on initial experiences from Unit 2, the activities in this unit are designed to help students develop deeper fluency in the computational concepts of events and parallelism and the computational practices of experimenting and iterating and reusing and remixing. Each capacity-building activity is designed to help students build up storytelling projects by discovering new blocks and methods for programming interactions between sprites and backdrops, culminating in a Pass It On project.</a:t>
            </a:r>
            <a:endParaRPr/>
          </a:p>
        </p:txBody>
      </p:sp>
      <p:sp>
        <p:nvSpPr>
          <p:cNvPr id="128" name="CustomShape 2"/>
          <p:cNvSpPr/>
          <p:nvPr/>
        </p:nvSpPr>
        <p:spPr>
          <a:xfrm>
            <a:off x="535320" y="7905600"/>
            <a:ext cx="927360" cy="100332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Create your own Scratch blocks using Make a Block.</a:t>
            </a:r>
            <a:endParaRPr/>
          </a:p>
        </p:txBody>
      </p:sp>
      <p:sp>
        <p:nvSpPr>
          <p:cNvPr id="129" name="CustomShape 3"/>
          <p:cNvSpPr/>
          <p:nvPr/>
        </p:nvSpPr>
        <p:spPr>
          <a:xfrm rot="8076000">
            <a:off x="560520" y="6774120"/>
            <a:ext cx="877320" cy="877320"/>
          </a:xfrm>
          <a:prstGeom prst="teardrop">
            <a:avLst>
              <a:gd name="adj" fmla="val 100000"/>
            </a:avLst>
          </a:prstGeom>
          <a:solidFill>
            <a:srgbClr val="aa28ba"/>
          </a:solidFill>
          <a:ln w="9360">
            <a:noFill/>
          </a:ln>
        </p:spPr>
      </p:sp>
      <p:sp>
        <p:nvSpPr>
          <p:cNvPr id="130" name="CustomShape 4"/>
          <p:cNvSpPr/>
          <p:nvPr/>
        </p:nvSpPr>
        <p:spPr>
          <a:xfrm>
            <a:off x="535320" y="7069320"/>
            <a:ext cx="927360" cy="45468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CHARACTERS</a:t>
            </a:r>
            <a:endParaRPr/>
          </a:p>
        </p:txBody>
      </p:sp>
      <p:sp>
        <p:nvSpPr>
          <p:cNvPr id="131" name="CustomShape 5"/>
          <p:cNvSpPr/>
          <p:nvPr/>
        </p:nvSpPr>
        <p:spPr>
          <a:xfrm>
            <a:off x="1712160" y="7905600"/>
            <a:ext cx="927360" cy="146016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How do you coordinate interactions between sprites using timing and broadcasting?</a:t>
            </a:r>
            <a:endParaRPr/>
          </a:p>
        </p:txBody>
      </p:sp>
      <p:sp>
        <p:nvSpPr>
          <p:cNvPr id="132" name="CustomShape 6"/>
          <p:cNvSpPr/>
          <p:nvPr/>
        </p:nvSpPr>
        <p:spPr>
          <a:xfrm rot="8076000">
            <a:off x="1737360" y="6774120"/>
            <a:ext cx="877320" cy="877320"/>
          </a:xfrm>
          <a:prstGeom prst="teardrop">
            <a:avLst>
              <a:gd name="adj" fmla="val 100000"/>
            </a:avLst>
          </a:prstGeom>
          <a:solidFill>
            <a:srgbClr val="aa28ba"/>
          </a:solidFill>
          <a:ln w="9360">
            <a:noFill/>
          </a:ln>
        </p:spPr>
      </p:sp>
      <p:sp>
        <p:nvSpPr>
          <p:cNvPr id="133" name="CustomShape 7"/>
          <p:cNvSpPr/>
          <p:nvPr/>
        </p:nvSpPr>
        <p:spPr>
          <a:xfrm>
            <a:off x="1712160" y="7068960"/>
            <a:ext cx="927360" cy="424440"/>
          </a:xfrm>
          <a:prstGeom prst="rect">
            <a:avLst/>
          </a:prstGeom>
          <a:noFill/>
          <a:ln w="6480">
            <a:noFill/>
          </a:ln>
        </p:spPr>
        <p:txBody>
          <a:bodyPr lIns="90000" rIns="90000" tIns="45000" bIns="45000"/>
          <a:p>
            <a:pPr algn="ctr">
              <a:lnSpc>
                <a:spcPct val="100000"/>
              </a:lnSpc>
            </a:pPr>
            <a:r>
              <a:rPr lang="fr-FR" sz="1100">
                <a:solidFill>
                  <a:srgbClr val="ffffff"/>
                </a:solidFill>
                <a:latin typeface="Futura Condensed"/>
              </a:rPr>
              <a:t>CONVERSATIONS</a:t>
            </a:r>
            <a:endParaRPr/>
          </a:p>
        </p:txBody>
      </p:sp>
      <p:sp>
        <p:nvSpPr>
          <p:cNvPr id="134" name="CustomShape 8"/>
          <p:cNvSpPr/>
          <p:nvPr/>
        </p:nvSpPr>
        <p:spPr>
          <a:xfrm>
            <a:off x="2885040" y="7905600"/>
            <a:ext cx="927360" cy="100332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What's the difference between the Stage and sprites?</a:t>
            </a:r>
            <a:endParaRPr/>
          </a:p>
        </p:txBody>
      </p:sp>
      <p:sp>
        <p:nvSpPr>
          <p:cNvPr id="135" name="CustomShape 9"/>
          <p:cNvSpPr/>
          <p:nvPr/>
        </p:nvSpPr>
        <p:spPr>
          <a:xfrm rot="8076000">
            <a:off x="2910240" y="6774120"/>
            <a:ext cx="877320" cy="877320"/>
          </a:xfrm>
          <a:prstGeom prst="teardrop">
            <a:avLst>
              <a:gd name="adj" fmla="val 100000"/>
            </a:avLst>
          </a:prstGeom>
          <a:solidFill>
            <a:srgbClr val="aa28ba"/>
          </a:solidFill>
          <a:ln w="9360">
            <a:noFill/>
          </a:ln>
        </p:spPr>
      </p:sp>
      <p:sp>
        <p:nvSpPr>
          <p:cNvPr id="136" name="CustomShape 10"/>
          <p:cNvSpPr/>
          <p:nvPr/>
        </p:nvSpPr>
        <p:spPr>
          <a:xfrm>
            <a:off x="2885040" y="7068960"/>
            <a:ext cx="927360" cy="27288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SCENES</a:t>
            </a:r>
            <a:endParaRPr/>
          </a:p>
        </p:txBody>
      </p:sp>
      <p:sp>
        <p:nvSpPr>
          <p:cNvPr id="137" name="CustomShape 11"/>
          <p:cNvSpPr/>
          <p:nvPr/>
        </p:nvSpPr>
        <p:spPr>
          <a:xfrm>
            <a:off x="5236200" y="7905600"/>
            <a:ext cx="927360" cy="85104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What can we create by building on others’ work?</a:t>
            </a:r>
            <a:endParaRPr/>
          </a:p>
        </p:txBody>
      </p:sp>
      <p:sp>
        <p:nvSpPr>
          <p:cNvPr id="138" name="CustomShape 12"/>
          <p:cNvSpPr/>
          <p:nvPr/>
        </p:nvSpPr>
        <p:spPr>
          <a:xfrm rot="8076000">
            <a:off x="5261760" y="6774120"/>
            <a:ext cx="877320" cy="877320"/>
          </a:xfrm>
          <a:prstGeom prst="teardrop">
            <a:avLst>
              <a:gd name="adj" fmla="val 100000"/>
            </a:avLst>
          </a:prstGeom>
          <a:solidFill>
            <a:srgbClr val="aa28ba"/>
          </a:solidFill>
          <a:ln w="9360">
            <a:noFill/>
          </a:ln>
        </p:spPr>
      </p:sp>
      <p:sp>
        <p:nvSpPr>
          <p:cNvPr id="139" name="CustomShape 13"/>
          <p:cNvSpPr/>
          <p:nvPr/>
        </p:nvSpPr>
        <p:spPr>
          <a:xfrm>
            <a:off x="5236200" y="7012440"/>
            <a:ext cx="927360" cy="81972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CREATURE CONSTRUCTION</a:t>
            </a:r>
            <a:endParaRPr/>
          </a:p>
        </p:txBody>
      </p:sp>
      <p:sp>
        <p:nvSpPr>
          <p:cNvPr id="140" name="CustomShape 14"/>
          <p:cNvSpPr/>
          <p:nvPr/>
        </p:nvSpPr>
        <p:spPr>
          <a:xfrm rot="8076000">
            <a:off x="4086000" y="6774120"/>
            <a:ext cx="877320" cy="877320"/>
          </a:xfrm>
          <a:prstGeom prst="teardrop">
            <a:avLst>
              <a:gd name="adj" fmla="val 100000"/>
            </a:avLst>
          </a:prstGeom>
          <a:solidFill>
            <a:srgbClr val="aa28ba"/>
          </a:solidFill>
          <a:ln w="9360">
            <a:noFill/>
          </a:ln>
        </p:spPr>
      </p:sp>
      <p:sp>
        <p:nvSpPr>
          <p:cNvPr id="141" name="CustomShape 15"/>
          <p:cNvSpPr/>
          <p:nvPr/>
        </p:nvSpPr>
        <p:spPr>
          <a:xfrm>
            <a:off x="4060800" y="7068960"/>
            <a:ext cx="927360" cy="45468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DEBUG IT!</a:t>
            </a:r>
            <a:endParaRPr/>
          </a:p>
        </p:txBody>
      </p:sp>
      <p:sp>
        <p:nvSpPr>
          <p:cNvPr id="142" name="CustomShape 16"/>
          <p:cNvSpPr/>
          <p:nvPr/>
        </p:nvSpPr>
        <p:spPr>
          <a:xfrm>
            <a:off x="4060800" y="7905600"/>
            <a:ext cx="927360" cy="100332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Help!</a:t>
            </a:r>
            <a:endParaRPr/>
          </a:p>
          <a:p>
            <a:pPr algn="ctr">
              <a:lnSpc>
                <a:spcPct val="100000"/>
              </a:lnSpc>
            </a:pPr>
            <a:r>
              <a:rPr lang="fr-FR" sz="1000">
                <a:solidFill>
                  <a:srgbClr val="000000"/>
                </a:solidFill>
                <a:latin typeface="Futura Condensed"/>
              </a:rPr>
              <a:t>Can you debug these five Scratch programs?</a:t>
            </a:r>
            <a:endParaRPr/>
          </a:p>
        </p:txBody>
      </p:sp>
      <p:sp>
        <p:nvSpPr>
          <p:cNvPr id="143" name="CustomShape 17"/>
          <p:cNvSpPr/>
          <p:nvPr/>
        </p:nvSpPr>
        <p:spPr>
          <a:xfrm>
            <a:off x="6413760" y="7902720"/>
            <a:ext cx="927360" cy="85104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What can we create by building on others’ work?</a:t>
            </a:r>
            <a:endParaRPr/>
          </a:p>
        </p:txBody>
      </p:sp>
      <p:sp>
        <p:nvSpPr>
          <p:cNvPr id="144" name="CustomShape 18"/>
          <p:cNvSpPr/>
          <p:nvPr/>
        </p:nvSpPr>
        <p:spPr>
          <a:xfrm rot="8076000">
            <a:off x="6439320" y="6771240"/>
            <a:ext cx="877320" cy="877320"/>
          </a:xfrm>
          <a:prstGeom prst="teardrop">
            <a:avLst>
              <a:gd name="adj" fmla="val 100000"/>
            </a:avLst>
          </a:prstGeom>
          <a:solidFill>
            <a:srgbClr val="aa28ba"/>
          </a:solidFill>
          <a:ln w="9360">
            <a:noFill/>
          </a:ln>
        </p:spPr>
      </p:sp>
      <p:sp>
        <p:nvSpPr>
          <p:cNvPr id="145" name="CustomShape 19"/>
          <p:cNvSpPr/>
          <p:nvPr/>
        </p:nvSpPr>
        <p:spPr>
          <a:xfrm>
            <a:off x="6413760" y="7066080"/>
            <a:ext cx="927360" cy="45468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PASS IT ON</a:t>
            </a:r>
            <a:endParaRPr/>
          </a:p>
        </p:txBody>
      </p:sp>
      <p:sp>
        <p:nvSpPr>
          <p:cNvPr id="146" name="Line 20"/>
          <p:cNvSpPr/>
          <p:nvPr/>
        </p:nvSpPr>
        <p:spPr>
          <a:xfrm flipH="1" flipV="1">
            <a:off x="2175840" y="6529320"/>
            <a:ext cx="3600" cy="181800"/>
          </a:xfrm>
          <a:prstGeom prst="line">
            <a:avLst/>
          </a:prstGeom>
          <a:ln w="12600">
            <a:solidFill>
              <a:srgbClr val="000000"/>
            </a:solidFill>
            <a:round/>
            <a:headEnd len="med" type="triangle" w="med"/>
          </a:ln>
        </p:spPr>
      </p:sp>
      <p:sp>
        <p:nvSpPr>
          <p:cNvPr id="147" name="CustomShape 21"/>
          <p:cNvSpPr/>
          <p:nvPr/>
        </p:nvSpPr>
        <p:spPr>
          <a:xfrm>
            <a:off x="1737720" y="6311160"/>
            <a:ext cx="883800" cy="25020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2</a:t>
            </a:r>
            <a:endParaRPr/>
          </a:p>
        </p:txBody>
      </p:sp>
      <p:sp>
        <p:nvSpPr>
          <p:cNvPr id="148" name="Line 22"/>
          <p:cNvSpPr/>
          <p:nvPr/>
        </p:nvSpPr>
        <p:spPr>
          <a:xfrm flipH="1" flipV="1">
            <a:off x="3351960" y="6534720"/>
            <a:ext cx="3960" cy="181440"/>
          </a:xfrm>
          <a:prstGeom prst="line">
            <a:avLst/>
          </a:prstGeom>
          <a:ln w="12600">
            <a:solidFill>
              <a:srgbClr val="000000"/>
            </a:solidFill>
            <a:round/>
            <a:headEnd len="med" type="triangle" w="med"/>
          </a:ln>
        </p:spPr>
      </p:sp>
      <p:sp>
        <p:nvSpPr>
          <p:cNvPr id="149" name="CustomShape 23"/>
          <p:cNvSpPr/>
          <p:nvPr/>
        </p:nvSpPr>
        <p:spPr>
          <a:xfrm>
            <a:off x="2914200" y="6311160"/>
            <a:ext cx="883800" cy="25020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3</a:t>
            </a:r>
            <a:endParaRPr/>
          </a:p>
        </p:txBody>
      </p:sp>
      <p:sp>
        <p:nvSpPr>
          <p:cNvPr id="150" name="Line 24"/>
          <p:cNvSpPr/>
          <p:nvPr/>
        </p:nvSpPr>
        <p:spPr>
          <a:xfrm flipH="1" flipV="1">
            <a:off x="4530600" y="6534720"/>
            <a:ext cx="3960" cy="181440"/>
          </a:xfrm>
          <a:prstGeom prst="line">
            <a:avLst/>
          </a:prstGeom>
          <a:ln w="12600">
            <a:solidFill>
              <a:srgbClr val="000000"/>
            </a:solidFill>
            <a:round/>
            <a:headEnd len="med" type="triangle" w="med"/>
          </a:ln>
        </p:spPr>
      </p:sp>
      <p:sp>
        <p:nvSpPr>
          <p:cNvPr id="151" name="CustomShape 25"/>
          <p:cNvSpPr/>
          <p:nvPr/>
        </p:nvSpPr>
        <p:spPr>
          <a:xfrm>
            <a:off x="4092480" y="6311160"/>
            <a:ext cx="883800" cy="25020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4</a:t>
            </a:r>
            <a:endParaRPr/>
          </a:p>
        </p:txBody>
      </p:sp>
      <p:sp>
        <p:nvSpPr>
          <p:cNvPr id="152" name="Line 26"/>
          <p:cNvSpPr/>
          <p:nvPr/>
        </p:nvSpPr>
        <p:spPr>
          <a:xfrm flipH="1" flipV="1">
            <a:off x="991800" y="6536520"/>
            <a:ext cx="3960" cy="181800"/>
          </a:xfrm>
          <a:prstGeom prst="line">
            <a:avLst/>
          </a:prstGeom>
          <a:ln w="12600">
            <a:solidFill>
              <a:srgbClr val="000000"/>
            </a:solidFill>
            <a:round/>
            <a:headEnd len="med" type="triangle" w="med"/>
          </a:ln>
        </p:spPr>
      </p:sp>
      <p:sp>
        <p:nvSpPr>
          <p:cNvPr id="153" name="CustomShape 27"/>
          <p:cNvSpPr/>
          <p:nvPr/>
        </p:nvSpPr>
        <p:spPr>
          <a:xfrm>
            <a:off x="554040" y="6311160"/>
            <a:ext cx="883800" cy="25020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1</a:t>
            </a:r>
            <a:endParaRPr/>
          </a:p>
        </p:txBody>
      </p:sp>
      <p:sp>
        <p:nvSpPr>
          <p:cNvPr id="154" name="Line 28"/>
          <p:cNvSpPr/>
          <p:nvPr/>
        </p:nvSpPr>
        <p:spPr>
          <a:xfrm flipH="1" flipV="1">
            <a:off x="5700600" y="6433560"/>
            <a:ext cx="3960" cy="281160"/>
          </a:xfrm>
          <a:prstGeom prst="line">
            <a:avLst/>
          </a:prstGeom>
          <a:ln w="12600">
            <a:solidFill>
              <a:srgbClr val="000000"/>
            </a:solidFill>
            <a:round/>
            <a:headEnd len="med" type="triangle" w="med"/>
          </a:ln>
        </p:spPr>
      </p:sp>
      <p:sp>
        <p:nvSpPr>
          <p:cNvPr id="155" name="Line 29"/>
          <p:cNvSpPr/>
          <p:nvPr/>
        </p:nvSpPr>
        <p:spPr>
          <a:xfrm flipH="1" flipV="1">
            <a:off x="6883200" y="6433560"/>
            <a:ext cx="3960" cy="281160"/>
          </a:xfrm>
          <a:prstGeom prst="line">
            <a:avLst/>
          </a:prstGeom>
          <a:ln w="12600">
            <a:solidFill>
              <a:srgbClr val="000000"/>
            </a:solidFill>
            <a:round/>
            <a:headEnd len="med" type="triangle" w="med"/>
          </a:ln>
        </p:spPr>
      </p:sp>
      <p:sp>
        <p:nvSpPr>
          <p:cNvPr id="156" name="Line 30"/>
          <p:cNvSpPr/>
          <p:nvPr/>
        </p:nvSpPr>
        <p:spPr>
          <a:xfrm>
            <a:off x="5700600" y="6441120"/>
            <a:ext cx="1186560" cy="0"/>
          </a:xfrm>
          <a:prstGeom prst="line">
            <a:avLst/>
          </a:prstGeom>
          <a:ln w="12600">
            <a:solidFill>
              <a:srgbClr val="000000"/>
            </a:solidFill>
            <a:round/>
          </a:ln>
        </p:spPr>
      </p:sp>
      <p:sp>
        <p:nvSpPr>
          <p:cNvPr id="157" name="CustomShape 31"/>
          <p:cNvSpPr/>
          <p:nvPr/>
        </p:nvSpPr>
        <p:spPr>
          <a:xfrm>
            <a:off x="5856120" y="6311160"/>
            <a:ext cx="883800" cy="250200"/>
          </a:xfrm>
          <a:prstGeom prst="rect">
            <a:avLst/>
          </a:prstGeom>
          <a:solidFill>
            <a:srgbClr val="ffffff"/>
          </a:solidFill>
          <a:ln>
            <a:noFill/>
          </a:ln>
        </p:spPr>
        <p:txBody>
          <a:bodyPr wrap="none" lIns="90000" rIns="90000" tIns="45000" bIns="45000"/>
          <a:p>
            <a:pPr algn="ctr">
              <a:lnSpc>
                <a:spcPct val="100000"/>
              </a:lnSpc>
            </a:pPr>
            <a:r>
              <a:rPr lang="fr-FR" sz="1050">
                <a:solidFill>
                  <a:srgbClr val="000000"/>
                </a:solidFill>
                <a:latin typeface="Futura Condensed"/>
              </a:rPr>
              <a:t>SESSION 5</a:t>
            </a:r>
            <a:endParaRPr/>
          </a:p>
        </p:txBody>
      </p:sp>
      <p:pic>
        <p:nvPicPr>
          <p:cNvPr id="158" name="Picture 63" descr=""/>
          <p:cNvPicPr/>
          <p:nvPr/>
        </p:nvPicPr>
        <p:blipFill>
          <a:blip r:embed="rId1"/>
          <a:srcRect l="6408" t="86603" r="-25186" b="730852"/>
          <a:stretch>
            <a:fillRect/>
          </a:stretch>
        </p:blipFill>
        <p:spPr>
          <a:xfrm>
            <a:off x="467280" y="1704600"/>
            <a:ext cx="3338640" cy="2488680"/>
          </a:xfrm>
          <a:prstGeom prst="rect">
            <a:avLst/>
          </a:prstGeom>
          <a:ln>
            <a:noFill/>
          </a:ln>
        </p:spPr>
      </p:pic>
      <p:sp>
        <p:nvSpPr>
          <p:cNvPr id="159" name="CustomShape 32"/>
          <p:cNvSpPr/>
          <p:nvPr/>
        </p:nvSpPr>
        <p:spPr>
          <a:xfrm>
            <a:off x="3887280" y="9518040"/>
            <a:ext cx="3744360" cy="535320"/>
          </a:xfrm>
          <a:prstGeom prst="rect">
            <a:avLst/>
          </a:prstGeom>
          <a:noFill/>
          <a:ln>
            <a:noFill/>
          </a:ln>
        </p:spPr>
        <p:txBody>
          <a:bodyPr anchor="ctr"/>
          <a:p>
            <a:pPr algn="r">
              <a:lnSpc>
                <a:spcPct val="100000"/>
              </a:lnSpc>
            </a:pPr>
            <a:r>
              <a:rPr lang="fr-FR" sz="1200">
                <a:solidFill>
                  <a:srgbClr val="8b8b8b"/>
                </a:solidFill>
                <a:latin typeface="Futura Condensed"/>
              </a:rPr>
              <a:t>57</a:t>
            </a:r>
            <a:endParaRPr/>
          </a:p>
        </p:txBody>
      </p:sp>
      <p:sp>
        <p:nvSpPr>
          <p:cNvPr id="160" name="CustomShape 33"/>
          <p:cNvSpPr/>
          <p:nvPr/>
        </p:nvSpPr>
        <p:spPr>
          <a:xfrm>
            <a:off x="0" y="655920"/>
            <a:ext cx="7581960" cy="479160"/>
          </a:xfrm>
          <a:prstGeom prst="rect">
            <a:avLst/>
          </a:prstGeom>
          <a:solidFill>
            <a:srgbClr val="aa28ba"/>
          </a:solidFill>
          <a:ln w="9360">
            <a:noFill/>
          </a:ln>
        </p:spPr>
      </p:sp>
      <p:sp>
        <p:nvSpPr>
          <p:cNvPr id="161" name="CustomShape 34"/>
          <p:cNvSpPr/>
          <p:nvPr/>
        </p:nvSpPr>
        <p:spPr>
          <a:xfrm>
            <a:off x="3870000" y="476280"/>
            <a:ext cx="3463920" cy="82080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CHOOSE YOUR OWN ADVENTURE</a:t>
            </a:r>
            <a:endParaRPr/>
          </a:p>
        </p:txBody>
      </p:sp>
      <p:sp>
        <p:nvSpPr>
          <p:cNvPr id="162" name="CustomShape 35"/>
          <p:cNvSpPr/>
          <p:nvPr/>
        </p:nvSpPr>
        <p:spPr>
          <a:xfrm>
            <a:off x="0" y="5264280"/>
            <a:ext cx="7581960" cy="479160"/>
          </a:xfrm>
          <a:prstGeom prst="rect">
            <a:avLst/>
          </a:prstGeom>
          <a:solidFill>
            <a:srgbClr val="aa28ba"/>
          </a:solidFill>
          <a:ln w="9360">
            <a:noFill/>
          </a:ln>
        </p:spPr>
      </p:sp>
      <p:sp>
        <p:nvSpPr>
          <p:cNvPr id="163" name="CustomShape 36"/>
          <p:cNvSpPr/>
          <p:nvPr/>
        </p:nvSpPr>
        <p:spPr>
          <a:xfrm>
            <a:off x="5223600" y="5084640"/>
            <a:ext cx="2110680" cy="82080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POSSIBLE PATH</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4" name="CustomShape 1"/>
          <p:cNvSpPr/>
          <p:nvPr/>
        </p:nvSpPr>
        <p:spPr>
          <a:xfrm>
            <a:off x="551160" y="3328560"/>
            <a:ext cx="3231000" cy="51094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 show example projects from the Characters </a:t>
            </a:r>
            <a:r>
              <a:rPr lang="fr-FR" sz="1200">
                <a:solidFill>
                  <a:srgbClr val="000000"/>
                </a:solidFill>
                <a:latin typeface="Futura Condensed"/>
              </a:rPr>
              <a:t>studio and</a:t>
            </a:r>
            <a:r>
              <a:rPr lang="fr-FR" sz="1200">
                <a:solidFill>
                  <a:srgbClr val="000000"/>
                </a:solidFill>
                <a:latin typeface="Futura Condensed"/>
              </a:rPr>
              <a:t> have the Characters handout available to guide students.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time to create their own Scratch blocks using the Make a Block feature found in the More Blocks category. Help them design two sprites or “characters” that each have two behaviors. Optionally, conduct a walkthrough of the Make a Block feature together as a class.</a:t>
            </a:r>
            <a:endParaRPr/>
          </a:p>
          <a:p>
            <a:pPr>
              <a:lnSpc>
                <a:spcPct val="100000"/>
              </a:lnSpc>
            </a:pPr>
            <a:endParaRPr/>
          </a:p>
          <a:p>
            <a:pPr>
              <a:lnSpc>
                <a:spcPct val="100000"/>
              </a:lnSpc>
              <a:buFont typeface="Wingdings" charset="2"/>
              <a:buChar char=""/>
            </a:pPr>
            <a:r>
              <a:rPr lang="fr-FR" sz="1200">
                <a:solidFill>
                  <a:srgbClr val="000000"/>
                </a:solidFill>
                <a:latin typeface="Futura Condensed"/>
              </a:rPr>
              <a:t>Allow students to share their characters and behaviors with one another. We suggest the design demo activity: invite a few students to present their work to the class and demonstrate how they implemented the Make a Block feature. </a:t>
            </a:r>
            <a:r>
              <a:rPr lang="fr-FR" sz="1200">
                <a:solidFill>
                  <a:srgbClr val="000000"/>
                </a:solidFill>
                <a:latin typeface="Futura Condensed"/>
              </a:rPr>
              <a:t>Optionally, have students add their projects to the </a:t>
            </a:r>
            <a:r>
              <a:rPr lang="fr-FR" sz="1200">
                <a:solidFill>
                  <a:srgbClr val="000000"/>
                </a:solidFill>
                <a:latin typeface="Futura Condensed"/>
              </a:rPr>
              <a:t>Characters </a:t>
            </a:r>
            <a:r>
              <a:rPr lang="fr-FR" sz="1200">
                <a:solidFill>
                  <a:srgbClr val="000000"/>
                </a:solidFill>
                <a:latin typeface="Futura Condensed"/>
              </a:rPr>
              <a:t>studio or a separate class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 design process by responding to the reflection prompts in their design journals or in a group discussion.</a:t>
            </a:r>
            <a:endParaRPr/>
          </a:p>
        </p:txBody>
      </p:sp>
      <p:sp>
        <p:nvSpPr>
          <p:cNvPr id="165" name="CustomShape 2"/>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166" name="Line 3"/>
          <p:cNvSpPr/>
          <p:nvPr/>
        </p:nvSpPr>
        <p:spPr>
          <a:xfrm flipV="1">
            <a:off x="550800" y="3163320"/>
            <a:ext cx="3231360" cy="8640"/>
          </a:xfrm>
          <a:prstGeom prst="line">
            <a:avLst/>
          </a:prstGeom>
          <a:ln w="9360">
            <a:solidFill>
              <a:srgbClr val="000000"/>
            </a:solidFill>
            <a:round/>
          </a:ln>
        </p:spPr>
      </p:sp>
      <p:sp>
        <p:nvSpPr>
          <p:cNvPr id="167" name="CustomShape 4"/>
          <p:cNvSpPr/>
          <p:nvPr/>
        </p:nvSpPr>
        <p:spPr>
          <a:xfrm>
            <a:off x="4222080" y="795240"/>
            <a:ext cx="2999520" cy="194544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experiment with defining behaviors for characters using Scratch’s Make a Block feature</a:t>
            </a:r>
            <a:endParaRPr/>
          </a:p>
          <a:p>
            <a:pPr>
              <a:lnSpc>
                <a:spcPct val="100000"/>
              </a:lnSpc>
              <a:buFont typeface="Lucida Grande"/>
              <a:buChar char="+"/>
            </a:pPr>
            <a:r>
              <a:rPr lang="fr-FR" sz="1200">
                <a:solidFill>
                  <a:srgbClr val="000000"/>
                </a:solidFill>
                <a:latin typeface="Futura Condensed"/>
              </a:rPr>
              <a:t>gain more familiarity with the computational concepts of events and parallelism and the practice of experimenting and iterating</a:t>
            </a:r>
            <a:endParaRPr/>
          </a:p>
        </p:txBody>
      </p:sp>
      <p:sp>
        <p:nvSpPr>
          <p:cNvPr id="168" name="CustomShape 5"/>
          <p:cNvSpPr/>
          <p:nvPr/>
        </p:nvSpPr>
        <p:spPr>
          <a:xfrm>
            <a:off x="1308600" y="647640"/>
            <a:ext cx="2815560" cy="1461240"/>
          </a:xfrm>
          <a:prstGeom prst="rect">
            <a:avLst/>
          </a:prstGeom>
          <a:noFill/>
          <a:ln>
            <a:noFill/>
          </a:ln>
        </p:spPr>
        <p:txBody>
          <a:bodyPr lIns="90000" rIns="90000" tIns="45000" bIns="45000"/>
          <a:p>
            <a:pPr>
              <a:lnSpc>
                <a:spcPct val="100000"/>
              </a:lnSpc>
            </a:pPr>
            <a:r>
              <a:rPr lang="fr-FR" sz="4500">
                <a:solidFill>
                  <a:srgbClr val="000000"/>
                </a:solidFill>
                <a:latin typeface="Futura Condensed"/>
              </a:rPr>
              <a:t>CHARACTERS</a:t>
            </a:r>
            <a:endParaRPr/>
          </a:p>
        </p:txBody>
      </p:sp>
      <p:sp>
        <p:nvSpPr>
          <p:cNvPr id="169" name="CustomShape 6"/>
          <p:cNvSpPr/>
          <p:nvPr/>
        </p:nvSpPr>
        <p:spPr>
          <a:xfrm>
            <a:off x="4105080" y="3328560"/>
            <a:ext cx="3116880" cy="8197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Characters </a:t>
            </a:r>
            <a:r>
              <a:rPr lang="fr-FR" sz="1200">
                <a:solidFill>
                  <a:srgbClr val="000000"/>
                </a:solidFill>
                <a:latin typeface="Futura Condensed"/>
              </a:rPr>
              <a:t>handout</a:t>
            </a:r>
            <a:endParaRPr/>
          </a:p>
          <a:p>
            <a:pPr>
              <a:lnSpc>
                <a:spcPct val="100000"/>
              </a:lnSpc>
              <a:buFont typeface="Wingdings" charset="2"/>
              <a:buChar char=""/>
            </a:pPr>
            <a:r>
              <a:rPr lang="fr-FR" sz="1200">
                <a:solidFill>
                  <a:srgbClr val="000000"/>
                </a:solidFill>
                <a:latin typeface="Futura Condensed"/>
              </a:rPr>
              <a:t>Characters </a:t>
            </a:r>
            <a:r>
              <a:rPr lang="fr-FR" sz="1200">
                <a:solidFill>
                  <a:srgbClr val="000000"/>
                </a:solidFill>
                <a:latin typeface="Futura Condensed"/>
              </a:rPr>
              <a:t>studio</a:t>
            </a:r>
            <a:r>
              <a:rPr lang="fr-FR" sz="1200">
                <a:solidFill>
                  <a:srgbClr val="000000"/>
                </a:solidFill>
                <a:latin typeface="Futura Condensed"/>
              </a:rPr>
              <a:t>
</a:t>
            </a:r>
            <a:r>
              <a:rPr lang="fr-FR" sz="1200">
                <a:solidFill>
                  <a:srgbClr val="000000"/>
                </a:solidFill>
                <a:latin typeface="Futura Condensed"/>
              </a:rPr>
              <a:t>http://scratch.mit.edu/studios/475545</a:t>
            </a:r>
            <a:endParaRPr/>
          </a:p>
        </p:txBody>
      </p:sp>
      <p:sp>
        <p:nvSpPr>
          <p:cNvPr id="170" name="CustomShape 7"/>
          <p:cNvSpPr/>
          <p:nvPr/>
        </p:nvSpPr>
        <p:spPr>
          <a:xfrm>
            <a:off x="400788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171" name="Line 8"/>
          <p:cNvSpPr/>
          <p:nvPr/>
        </p:nvSpPr>
        <p:spPr>
          <a:xfrm flipV="1">
            <a:off x="4104720" y="3163320"/>
            <a:ext cx="3117240" cy="8640"/>
          </a:xfrm>
          <a:prstGeom prst="line">
            <a:avLst/>
          </a:prstGeom>
          <a:ln w="9360">
            <a:solidFill>
              <a:srgbClr val="000000"/>
            </a:solidFill>
            <a:round/>
          </a:ln>
        </p:spPr>
      </p:sp>
      <p:sp>
        <p:nvSpPr>
          <p:cNvPr id="172" name="CustomShape 9"/>
          <p:cNvSpPr/>
          <p:nvPr/>
        </p:nvSpPr>
        <p:spPr>
          <a:xfrm>
            <a:off x="4105080" y="4581720"/>
            <a:ext cx="3116880" cy="6372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How would you explain Make a Block to someone else? </a:t>
            </a:r>
            <a:endParaRPr/>
          </a:p>
          <a:p>
            <a:pPr>
              <a:lnSpc>
                <a:spcPct val="100000"/>
              </a:lnSpc>
              <a:buFont typeface="Lucida Grande"/>
              <a:buChar char="+"/>
            </a:pPr>
            <a:r>
              <a:rPr lang="fr-FR" sz="1200">
                <a:solidFill>
                  <a:srgbClr val="000000"/>
                </a:solidFill>
                <a:latin typeface="Futura Condensed"/>
              </a:rPr>
              <a:t>When might you use Make a Block?</a:t>
            </a:r>
            <a:endParaRPr/>
          </a:p>
        </p:txBody>
      </p:sp>
      <p:sp>
        <p:nvSpPr>
          <p:cNvPr id="173" name="CustomShape 10"/>
          <p:cNvSpPr/>
          <p:nvPr/>
        </p:nvSpPr>
        <p:spPr>
          <a:xfrm>
            <a:off x="4007880" y="408600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174" name="Line 11"/>
          <p:cNvSpPr/>
          <p:nvPr/>
        </p:nvSpPr>
        <p:spPr>
          <a:xfrm flipV="1">
            <a:off x="4104720" y="4416480"/>
            <a:ext cx="3117240" cy="8640"/>
          </a:xfrm>
          <a:prstGeom prst="line">
            <a:avLst/>
          </a:prstGeom>
          <a:ln w="9360">
            <a:solidFill>
              <a:srgbClr val="000000"/>
            </a:solidFill>
            <a:round/>
          </a:ln>
        </p:spPr>
      </p:sp>
      <p:sp>
        <p:nvSpPr>
          <p:cNvPr id="175" name="CustomShape 12"/>
          <p:cNvSpPr/>
          <p:nvPr/>
        </p:nvSpPr>
        <p:spPr>
          <a:xfrm>
            <a:off x="4105080" y="5657040"/>
            <a:ext cx="3116880" cy="118476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Do projects include two sprites that each have two behaviors using the Make a Block feature?</a:t>
            </a:r>
            <a:endParaRPr/>
          </a:p>
          <a:p>
            <a:pPr>
              <a:lnSpc>
                <a:spcPct val="100000"/>
              </a:lnSpc>
              <a:buFont typeface="Lucida Grande"/>
              <a:buChar char="+"/>
            </a:pPr>
            <a:r>
              <a:rPr lang="fr-FR" sz="1200">
                <a:solidFill>
                  <a:srgbClr val="000000"/>
                </a:solidFill>
                <a:latin typeface="Futura Condensed"/>
              </a:rPr>
              <a:t>Can students explain how to use the Make a Block feature to each other and to you?</a:t>
            </a:r>
            <a:endParaRPr/>
          </a:p>
        </p:txBody>
      </p:sp>
      <p:sp>
        <p:nvSpPr>
          <p:cNvPr id="176" name="CustomShape 13"/>
          <p:cNvSpPr/>
          <p:nvPr/>
        </p:nvSpPr>
        <p:spPr>
          <a:xfrm>
            <a:off x="4007880" y="51609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177" name="Line 14"/>
          <p:cNvSpPr/>
          <p:nvPr/>
        </p:nvSpPr>
        <p:spPr>
          <a:xfrm flipV="1">
            <a:off x="4104720" y="5491800"/>
            <a:ext cx="3117240" cy="8640"/>
          </a:xfrm>
          <a:prstGeom prst="line">
            <a:avLst/>
          </a:prstGeom>
          <a:ln w="9360">
            <a:solidFill>
              <a:srgbClr val="000000"/>
            </a:solidFill>
            <a:round/>
          </a:ln>
        </p:spPr>
      </p:sp>
      <p:sp>
        <p:nvSpPr>
          <p:cNvPr id="178" name="CustomShape 15"/>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179" name="Line 16"/>
          <p:cNvSpPr/>
          <p:nvPr/>
        </p:nvSpPr>
        <p:spPr>
          <a:xfrm flipV="1">
            <a:off x="550800" y="7968960"/>
            <a:ext cx="6671160" cy="14040"/>
          </a:xfrm>
          <a:prstGeom prst="line">
            <a:avLst/>
          </a:prstGeom>
          <a:ln w="9360">
            <a:solidFill>
              <a:srgbClr val="000000"/>
            </a:solidFill>
            <a:round/>
          </a:ln>
        </p:spPr>
      </p:sp>
      <p:sp>
        <p:nvSpPr>
          <p:cNvPr id="180" name="CustomShape 17"/>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181" name="Line 18"/>
          <p:cNvSpPr/>
          <p:nvPr/>
        </p:nvSpPr>
        <p:spPr>
          <a:xfrm>
            <a:off x="3856680" y="8086680"/>
            <a:ext cx="0" cy="1805760"/>
          </a:xfrm>
          <a:prstGeom prst="line">
            <a:avLst/>
          </a:prstGeom>
          <a:ln w="6480">
            <a:solidFill>
              <a:srgbClr val="808080"/>
            </a:solidFill>
            <a:custDash>
              <a:ds d="140000" sp="105000"/>
            </a:custDash>
            <a:round/>
          </a:ln>
        </p:spPr>
      </p:sp>
      <p:sp>
        <p:nvSpPr>
          <p:cNvPr id="182" name="CustomShape 19"/>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183" name="Line 20"/>
          <p:cNvSpPr/>
          <p:nvPr/>
        </p:nvSpPr>
        <p:spPr>
          <a:xfrm flipH="1">
            <a:off x="4401000" y="8385840"/>
            <a:ext cx="2814840" cy="0"/>
          </a:xfrm>
          <a:prstGeom prst="line">
            <a:avLst/>
          </a:prstGeom>
          <a:ln w="6480">
            <a:solidFill>
              <a:srgbClr val="000000"/>
            </a:solidFill>
            <a:custDash>
              <a:ds d="140000" sp="105000"/>
            </a:custDash>
            <a:round/>
          </a:ln>
        </p:spPr>
      </p:sp>
      <p:sp>
        <p:nvSpPr>
          <p:cNvPr id="184" name="Line 21"/>
          <p:cNvSpPr/>
          <p:nvPr/>
        </p:nvSpPr>
        <p:spPr>
          <a:xfrm flipH="1">
            <a:off x="4401000" y="8679240"/>
            <a:ext cx="2814840" cy="0"/>
          </a:xfrm>
          <a:prstGeom prst="line">
            <a:avLst/>
          </a:prstGeom>
          <a:ln w="6480">
            <a:solidFill>
              <a:srgbClr val="000000"/>
            </a:solidFill>
            <a:custDash>
              <a:ds d="140000" sp="105000"/>
            </a:custDash>
            <a:round/>
          </a:ln>
        </p:spPr>
      </p:sp>
      <p:sp>
        <p:nvSpPr>
          <p:cNvPr id="185" name="Line 22"/>
          <p:cNvSpPr/>
          <p:nvPr/>
        </p:nvSpPr>
        <p:spPr>
          <a:xfrm flipH="1">
            <a:off x="4401000" y="8975520"/>
            <a:ext cx="2820960" cy="0"/>
          </a:xfrm>
          <a:prstGeom prst="line">
            <a:avLst/>
          </a:prstGeom>
          <a:ln w="6480">
            <a:solidFill>
              <a:srgbClr val="000000"/>
            </a:solidFill>
            <a:custDash>
              <a:ds d="140000" sp="105000"/>
            </a:custDash>
            <a:round/>
          </a:ln>
        </p:spPr>
      </p:sp>
      <p:sp>
        <p:nvSpPr>
          <p:cNvPr id="186" name="Line 23"/>
          <p:cNvSpPr/>
          <p:nvPr/>
        </p:nvSpPr>
        <p:spPr>
          <a:xfrm flipH="1">
            <a:off x="4401000" y="9269280"/>
            <a:ext cx="2814840" cy="0"/>
          </a:xfrm>
          <a:prstGeom prst="line">
            <a:avLst/>
          </a:prstGeom>
          <a:ln w="6480">
            <a:solidFill>
              <a:srgbClr val="000000"/>
            </a:solidFill>
            <a:custDash>
              <a:ds d="140000" sp="105000"/>
            </a:custDash>
            <a:round/>
          </a:ln>
        </p:spPr>
      </p:sp>
      <p:sp>
        <p:nvSpPr>
          <p:cNvPr id="187" name="CustomShape 24"/>
          <p:cNvSpPr/>
          <p:nvPr/>
        </p:nvSpPr>
        <p:spPr>
          <a:xfrm>
            <a:off x="551160" y="8142840"/>
            <a:ext cx="3231000" cy="173232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If students are struggling with figuring out how to use the Make a Block feature, invite them to explore how others implemented the feature by investigating the code of projects in the Characters studio.</a:t>
            </a:r>
            <a:endParaRPr/>
          </a:p>
          <a:p>
            <a:pPr>
              <a:lnSpc>
                <a:spcPct val="100000"/>
              </a:lnSpc>
              <a:buFont typeface="Lucida Grande"/>
              <a:buChar char="+"/>
            </a:pPr>
            <a:r>
              <a:rPr lang="fr-FR" sz="1200">
                <a:solidFill>
                  <a:srgbClr val="000000"/>
                </a:solidFill>
                <a:latin typeface="Futura Condensed"/>
              </a:rPr>
              <a:t>Learn more about the Make a Block feature in this video tutorial: http://bit.ly/makeablock</a:t>
            </a:r>
            <a:endParaRPr/>
          </a:p>
        </p:txBody>
      </p:sp>
      <p:sp>
        <p:nvSpPr>
          <p:cNvPr id="188" name="CustomShape 25"/>
          <p:cNvSpPr/>
          <p:nvPr/>
        </p:nvSpPr>
        <p:spPr>
          <a:xfrm>
            <a:off x="2535480" y="169452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189" name="Picture 105" descr=""/>
          <p:cNvPicPr/>
          <p:nvPr/>
        </p:nvPicPr>
        <p:blipFill>
          <a:blip r:embed="rId1"/>
          <a:stretch>
            <a:fillRect/>
          </a:stretch>
        </p:blipFill>
        <p:spPr>
          <a:xfrm>
            <a:off x="2274120" y="1752480"/>
            <a:ext cx="328680" cy="328680"/>
          </a:xfrm>
          <a:prstGeom prst="rect">
            <a:avLst/>
          </a:prstGeom>
          <a:ln>
            <a:noFill/>
          </a:ln>
        </p:spPr>
      </p:pic>
      <p:sp>
        <p:nvSpPr>
          <p:cNvPr id="190" name="Line 26"/>
          <p:cNvSpPr/>
          <p:nvPr/>
        </p:nvSpPr>
        <p:spPr>
          <a:xfrm>
            <a:off x="3890520" y="794160"/>
            <a:ext cx="0" cy="1123200"/>
          </a:xfrm>
          <a:prstGeom prst="line">
            <a:avLst/>
          </a:prstGeom>
          <a:ln w="3240">
            <a:solidFill>
              <a:srgbClr val="000000"/>
            </a:solidFill>
            <a:custDash>
              <a:ds d="140000" sp="105000"/>
            </a:custDash>
            <a:round/>
          </a:ln>
        </p:spPr>
      </p:sp>
      <p:sp>
        <p:nvSpPr>
          <p:cNvPr id="191" name="Line 27"/>
          <p:cNvSpPr/>
          <p:nvPr/>
        </p:nvSpPr>
        <p:spPr>
          <a:xfrm flipH="1">
            <a:off x="3669480" y="794520"/>
            <a:ext cx="221040" cy="0"/>
          </a:xfrm>
          <a:prstGeom prst="line">
            <a:avLst/>
          </a:prstGeom>
          <a:ln w="3240">
            <a:solidFill>
              <a:srgbClr val="000000"/>
            </a:solidFill>
            <a:custDash>
              <a:ds d="140000" sp="105000"/>
            </a:custDash>
            <a:round/>
          </a:ln>
        </p:spPr>
      </p:sp>
      <p:sp>
        <p:nvSpPr>
          <p:cNvPr id="192" name="Line 28"/>
          <p:cNvSpPr/>
          <p:nvPr/>
        </p:nvSpPr>
        <p:spPr>
          <a:xfrm flipH="1">
            <a:off x="3669480" y="1912680"/>
            <a:ext cx="221040" cy="0"/>
          </a:xfrm>
          <a:prstGeom prst="line">
            <a:avLst/>
          </a:prstGeom>
          <a:ln w="3240">
            <a:solidFill>
              <a:srgbClr val="000000"/>
            </a:solidFill>
            <a:custDash>
              <a:ds d="140000" sp="105000"/>
            </a:custDash>
            <a:round/>
            <a:tailEnd len="med" type="triangle" w="med"/>
          </a:ln>
        </p:spPr>
      </p:sp>
      <p:sp>
        <p:nvSpPr>
          <p:cNvPr id="193" name="Line 29"/>
          <p:cNvSpPr/>
          <p:nvPr/>
        </p:nvSpPr>
        <p:spPr>
          <a:xfrm>
            <a:off x="3890520" y="1342800"/>
            <a:ext cx="221040" cy="0"/>
          </a:xfrm>
          <a:prstGeom prst="line">
            <a:avLst/>
          </a:prstGeom>
          <a:ln w="3240">
            <a:solidFill>
              <a:srgbClr val="000000"/>
            </a:solidFill>
            <a:custDash>
              <a:ds d="140000" sp="105000"/>
            </a:custDash>
            <a:round/>
            <a:tailEnd len="med" type="triangle" w="med"/>
          </a:ln>
        </p:spPr>
      </p:sp>
      <p:pic>
        <p:nvPicPr>
          <p:cNvPr id="194" name="Picture 3" descr=""/>
          <p:cNvPicPr/>
          <p:nvPr/>
        </p:nvPicPr>
        <p:blipFill>
          <a:blip r:embed="rId2"/>
          <a:stretch>
            <a:fillRect/>
          </a:stretch>
        </p:blipFill>
        <p:spPr>
          <a:xfrm>
            <a:off x="551160" y="-5760"/>
            <a:ext cx="493560" cy="2791440"/>
          </a:xfrm>
          <a:prstGeom prst="rect">
            <a:avLst/>
          </a:prstGeom>
          <a:ln>
            <a:noFill/>
          </a:ln>
        </p:spPr>
      </p:pic>
      <p:sp>
        <p:nvSpPr>
          <p:cNvPr id="195" name="CustomShape 30"/>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3  ACTIVITY</a:t>
            </a:r>
            <a:endParaRPr/>
          </a:p>
        </p:txBody>
      </p:sp>
      <p:sp>
        <p:nvSpPr>
          <p:cNvPr id="196" name="CustomShape 31"/>
          <p:cNvSpPr/>
          <p:nvPr/>
        </p:nvSpPr>
        <p:spPr>
          <a:xfrm>
            <a:off x="551160" y="2542320"/>
            <a:ext cx="479160" cy="243720"/>
          </a:xfrm>
          <a:prstGeom prst="triangle">
            <a:avLst>
              <a:gd name="adj" fmla="val 51144"/>
            </a:avLst>
          </a:prstGeom>
          <a:solidFill>
            <a:srgbClr val="ffffff"/>
          </a:solidFill>
          <a:ln w="9360">
            <a:solidFill>
              <a:srgbClr val="ffffff"/>
            </a:solidFill>
            <a:round/>
          </a:ln>
        </p:spPr>
      </p:sp>
      <p:sp>
        <p:nvSpPr>
          <p:cNvPr id="197" name="TextShape 32"/>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58</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98" name="Picture 1" descr=""/>
          <p:cNvPicPr/>
          <p:nvPr/>
        </p:nvPicPr>
        <p:blipFill>
          <a:blip r:embed="rId1"/>
          <a:srcRect l="0" t="0" r="99790" b="121727"/>
          <a:stretch>
            <a:fillRect/>
          </a:stretch>
        </p:blipFill>
        <p:spPr>
          <a:xfrm>
            <a:off x="3557880" y="781200"/>
            <a:ext cx="3721320" cy="2770560"/>
          </a:xfrm>
          <a:prstGeom prst="rect">
            <a:avLst/>
          </a:prstGeom>
          <a:ln>
            <a:noFill/>
          </a:ln>
        </p:spPr>
      </p:pic>
      <p:sp>
        <p:nvSpPr>
          <p:cNvPr id="199" name="CustomShape 1"/>
          <p:cNvSpPr/>
          <p:nvPr/>
        </p:nvSpPr>
        <p:spPr>
          <a:xfrm>
            <a:off x="457920" y="8477640"/>
            <a:ext cx="3570840" cy="209736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Feeling stuck? That’s okay! Check out this video to get started with the Make a Block feature: http://bit.ly/makeablock</a:t>
            </a:r>
            <a:endParaRPr/>
          </a:p>
          <a:p>
            <a:pPr>
              <a:lnSpc>
                <a:spcPct val="100000"/>
              </a:lnSpc>
              <a:buFont typeface="Wingdings" charset="2"/>
              <a:buChar char=""/>
            </a:pPr>
            <a:r>
              <a:rPr lang="fr-FR" sz="1200">
                <a:solidFill>
                  <a:srgbClr val="000000"/>
                </a:solidFill>
                <a:latin typeface="Futura Condensed"/>
              </a:rPr>
              <a:t>Explore other projects in the Characters Studio to see what new blocks others have created.</a:t>
            </a:r>
            <a:endParaRPr/>
          </a:p>
          <a:p>
            <a:pPr>
              <a:lnSpc>
                <a:spcPct val="100000"/>
              </a:lnSpc>
              <a:buFont typeface="Wingdings" charset="2"/>
              <a:buChar char=""/>
            </a:pPr>
            <a:r>
              <a:rPr lang="fr-FR" sz="1200">
                <a:solidFill>
                  <a:srgbClr val="000000"/>
                </a:solidFill>
                <a:latin typeface="Futura Condensed"/>
              </a:rPr>
              <a:t>Sometimes there can be more than one way of defining the same behavior. Experiment with different block combinations to try out multiple options and outcomes.</a:t>
            </a:r>
            <a:endParaRPr/>
          </a:p>
        </p:txBody>
      </p:sp>
      <p:sp>
        <p:nvSpPr>
          <p:cNvPr id="200" name="CustomShape 2"/>
          <p:cNvSpPr/>
          <p:nvPr/>
        </p:nvSpPr>
        <p:spPr>
          <a:xfrm>
            <a:off x="4756320" y="8477640"/>
            <a:ext cx="2511720" cy="1914840"/>
          </a:xfrm>
          <a:prstGeom prst="rect">
            <a:avLst/>
          </a:prstGeom>
          <a:noFill/>
          <a:ln w="6480">
            <a:noFill/>
          </a:ln>
        </p:spPr>
        <p:txBody>
          <a:bodyPr tIns="45000" bIns="45000"/>
          <a:p>
            <a:pPr>
              <a:lnSpc>
                <a:spcPct val="100000"/>
              </a:lnSpc>
              <a:buFont typeface="Lucida Grande"/>
              <a:buChar char="+"/>
            </a:pPr>
            <a:r>
              <a:rPr lang="fr-FR" sz="1200">
                <a:solidFill>
                  <a:srgbClr val="000000"/>
                </a:solidFill>
                <a:latin typeface="Futura Condensed"/>
              </a:rPr>
              <a:t>Add your project to the Characters Studio: </a:t>
            </a:r>
            <a:r>
              <a:rPr lang="fr-FR" sz="1200">
                <a:solidFill>
                  <a:srgbClr val="000000"/>
                </a:solidFill>
                <a:latin typeface="Futura Condensed"/>
              </a:rPr>
              <a:t>
</a:t>
            </a:r>
            <a:r>
              <a:rPr lang="fr-FR" sz="1200">
                <a:solidFill>
                  <a:srgbClr val="000000"/>
                </a:solidFill>
                <a:latin typeface="Futura Condensed"/>
              </a:rPr>
              <a:t>http://scratch.mit.edu/studios/475545</a:t>
            </a:r>
            <a:endParaRPr/>
          </a:p>
          <a:p>
            <a:pPr>
              <a:lnSpc>
                <a:spcPct val="100000"/>
              </a:lnSpc>
              <a:buFont typeface="Lucida Grande"/>
              <a:buChar char="+"/>
            </a:pPr>
            <a:r>
              <a:rPr lang="fr-FR" sz="1200">
                <a:solidFill>
                  <a:srgbClr val="000000"/>
                </a:solidFill>
                <a:latin typeface="Futura Condensed"/>
              </a:rPr>
              <a:t>Challenge yourself to do more! Experiment with adding different characters and behaviors using the Make a Block feature.</a:t>
            </a:r>
            <a:endParaRPr/>
          </a:p>
          <a:p>
            <a:pPr>
              <a:lnSpc>
                <a:spcPct val="100000"/>
              </a:lnSpc>
              <a:buFont typeface="Lucida Grande"/>
              <a:buChar char="+"/>
            </a:pPr>
            <a:r>
              <a:rPr lang="fr-FR" sz="1200">
                <a:solidFill>
                  <a:srgbClr val="000000"/>
                </a:solidFill>
                <a:latin typeface="Futura Condensed"/>
              </a:rPr>
              <a:t>Help a neighbor!</a:t>
            </a:r>
            <a:endParaRPr/>
          </a:p>
        </p:txBody>
      </p:sp>
      <p:sp>
        <p:nvSpPr>
          <p:cNvPr id="201" name="CustomShape 3"/>
          <p:cNvSpPr/>
          <p:nvPr/>
        </p:nvSpPr>
        <p:spPr>
          <a:xfrm>
            <a:off x="536040" y="1430640"/>
            <a:ext cx="2160000" cy="729720"/>
          </a:xfrm>
          <a:prstGeom prst="rect">
            <a:avLst/>
          </a:prstGeom>
          <a:noFill/>
          <a:ln cap="rnd" w="6480">
            <a:solidFill>
              <a:srgbClr val="000000"/>
            </a:solidFill>
            <a:custDash>
              <a:ds d="140000" sp="105000"/>
            </a:custDash>
            <a:round/>
          </a:ln>
        </p:spPr>
        <p:txBody>
          <a:bodyPr lIns="90000" rIns="90000" tIns="91440" bIns="91440" anchor="ctr"/>
          <a:p>
            <a:pPr algn="just">
              <a:lnSpc>
                <a:spcPct val="100000"/>
              </a:lnSpc>
            </a:pPr>
            <a:r>
              <a:rPr lang="fr-FR" sz="1200">
                <a:solidFill>
                  <a:srgbClr val="000000"/>
                </a:solidFill>
                <a:latin typeface="Futura Condensed"/>
              </a:rPr>
              <a:t>DO YOU WANT TO CREATE YOUR OWN SCRATCH BLOCKS?</a:t>
            </a:r>
            <a:endParaRPr/>
          </a:p>
        </p:txBody>
      </p:sp>
      <p:sp>
        <p:nvSpPr>
          <p:cNvPr id="202" name="CustomShape 4"/>
          <p:cNvSpPr/>
          <p:nvPr/>
        </p:nvSpPr>
        <p:spPr>
          <a:xfrm>
            <a:off x="441360" y="2163240"/>
            <a:ext cx="2350080" cy="109404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Experiment with the Make a Block feature in Scratch! In this project, you will create your own blocks that define two behaviors for two different characters. </a:t>
            </a:r>
            <a:endParaRPr/>
          </a:p>
        </p:txBody>
      </p:sp>
      <p:sp>
        <p:nvSpPr>
          <p:cNvPr id="203" name="Line 5"/>
          <p:cNvSpPr/>
          <p:nvPr/>
        </p:nvSpPr>
        <p:spPr>
          <a:xfrm>
            <a:off x="538200" y="4194000"/>
            <a:ext cx="2717640" cy="0"/>
          </a:xfrm>
          <a:prstGeom prst="line">
            <a:avLst/>
          </a:prstGeom>
          <a:ln w="9360">
            <a:solidFill>
              <a:srgbClr val="000000"/>
            </a:solidFill>
            <a:round/>
          </a:ln>
        </p:spPr>
      </p:sp>
      <p:sp>
        <p:nvSpPr>
          <p:cNvPr id="204" name="CustomShape 6"/>
          <p:cNvSpPr/>
          <p:nvPr/>
        </p:nvSpPr>
        <p:spPr>
          <a:xfrm>
            <a:off x="429120" y="4232880"/>
            <a:ext cx="2884680" cy="288180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Choose from the library, paint, or upload two sprite characters.</a:t>
            </a:r>
            <a:endParaRPr/>
          </a:p>
          <a:p>
            <a:pPr>
              <a:lnSpc>
                <a:spcPct val="130000"/>
              </a:lnSpc>
              <a:buFont typeface="Wingdings" charset="2"/>
              <a:buChar char=""/>
            </a:pPr>
            <a:r>
              <a:rPr lang="fr-FR" sz="1200">
                <a:solidFill>
                  <a:srgbClr val="000000"/>
                </a:solidFill>
                <a:latin typeface="Futura Condensed"/>
              </a:rPr>
              <a:t>Click on the Make a Block button in the More Blocks category to create and name your block.</a:t>
            </a:r>
            <a:endParaRPr/>
          </a:p>
          <a:p>
            <a:pPr>
              <a:lnSpc>
                <a:spcPct val="130000"/>
              </a:lnSpc>
              <a:buFont typeface="Wingdings" charset="2"/>
              <a:buChar char=""/>
            </a:pPr>
            <a:r>
              <a:rPr lang="fr-FR" sz="1200">
                <a:solidFill>
                  <a:srgbClr val="000000"/>
                </a:solidFill>
                <a:latin typeface="Futura Condensed"/>
              </a:rPr>
              <a:t>Add blocks under the Define block to control</a:t>
            </a:r>
            <a:r>
              <a:rPr lang="fr-FR" sz="1200">
                <a:solidFill>
                  <a:srgbClr val="000000"/>
                </a:solidFill>
                <a:latin typeface="Futura Condensed"/>
              </a:rPr>
              <a:t>
</a:t>
            </a:r>
            <a:r>
              <a:rPr lang="fr-FR" sz="1200">
                <a:solidFill>
                  <a:srgbClr val="000000"/>
                </a:solidFill>
                <a:latin typeface="Futura Condensed"/>
              </a:rPr>
              <a:t>what your custom block will do.</a:t>
            </a:r>
            <a:endParaRPr/>
          </a:p>
          <a:p>
            <a:pPr>
              <a:lnSpc>
                <a:spcPct val="130000"/>
              </a:lnSpc>
              <a:buFont typeface="Wingdings" charset="2"/>
              <a:buChar char=""/>
            </a:pPr>
            <a:r>
              <a:rPr lang="fr-FR" sz="1200">
                <a:solidFill>
                  <a:srgbClr val="000000"/>
                </a:solidFill>
                <a:latin typeface="Futura Condensed"/>
              </a:rPr>
              <a:t>Experiment with using your block to program </a:t>
            </a:r>
            <a:r>
              <a:rPr lang="fr-FR" sz="1200">
                <a:solidFill>
                  <a:srgbClr val="000000"/>
                </a:solidFill>
                <a:latin typeface="Futura Condensed"/>
              </a:rPr>
              <a:t>
</a:t>
            </a:r>
            <a:r>
              <a:rPr lang="fr-FR" sz="1200">
                <a:solidFill>
                  <a:srgbClr val="000000"/>
                </a:solidFill>
                <a:latin typeface="Futura Condensed"/>
              </a:rPr>
              <a:t>your characters’ behaviors.</a:t>
            </a:r>
            <a:endParaRPr/>
          </a:p>
          <a:p>
            <a:pPr>
              <a:lnSpc>
                <a:spcPct val="130000"/>
              </a:lnSpc>
              <a:buFont typeface="Wingdings" charset="2"/>
              <a:buChar char=""/>
            </a:pPr>
            <a:r>
              <a:rPr lang="fr-FR" sz="1200">
                <a:solidFill>
                  <a:srgbClr val="000000"/>
                </a:solidFill>
                <a:latin typeface="Futura Condensed"/>
              </a:rPr>
              <a:t>Repeat!</a:t>
            </a:r>
            <a:endParaRPr/>
          </a:p>
        </p:txBody>
      </p:sp>
      <p:sp>
        <p:nvSpPr>
          <p:cNvPr id="205" name="CustomShape 7"/>
          <p:cNvSpPr/>
          <p:nvPr/>
        </p:nvSpPr>
        <p:spPr>
          <a:xfrm>
            <a:off x="446040" y="3857760"/>
            <a:ext cx="295272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206" name="CustomShape 8"/>
          <p:cNvSpPr/>
          <p:nvPr/>
        </p:nvSpPr>
        <p:spPr>
          <a:xfrm>
            <a:off x="1761480" y="2820240"/>
            <a:ext cx="1512720" cy="360"/>
          </a:xfrm>
          <a:prstGeom prst="straightConnector1">
            <a:avLst/>
          </a:prstGeom>
          <a:noFill/>
          <a:ln w="12600">
            <a:solidFill>
              <a:srgbClr val="000000"/>
            </a:solidFill>
            <a:custDash>
              <a:ds d="140000" sp="105000"/>
            </a:custDash>
            <a:round/>
            <a:tailEnd len="med" type="triangle" w="med"/>
          </a:ln>
        </p:spPr>
      </p:sp>
      <p:sp>
        <p:nvSpPr>
          <p:cNvPr id="207" name="CustomShape 9"/>
          <p:cNvSpPr/>
          <p:nvPr/>
        </p:nvSpPr>
        <p:spPr>
          <a:xfrm>
            <a:off x="0" y="7871040"/>
            <a:ext cx="7772040" cy="410040"/>
          </a:xfrm>
          <a:prstGeom prst="rect">
            <a:avLst/>
          </a:prstGeom>
          <a:solidFill>
            <a:srgbClr val="aa28ba"/>
          </a:solidFill>
          <a:ln w="9360">
            <a:noFill/>
          </a:ln>
        </p:spPr>
      </p:sp>
      <p:sp>
        <p:nvSpPr>
          <p:cNvPr id="208" name="CustomShape 10"/>
          <p:cNvSpPr/>
          <p:nvPr/>
        </p:nvSpPr>
        <p:spPr>
          <a:xfrm>
            <a:off x="2031120" y="8077680"/>
            <a:ext cx="380520" cy="325800"/>
          </a:xfrm>
          <a:prstGeom prst="diamond">
            <a:avLst/>
          </a:prstGeom>
          <a:solidFill>
            <a:srgbClr val="aa28ba"/>
          </a:solidFill>
          <a:ln w="9360">
            <a:noFill/>
          </a:ln>
        </p:spPr>
      </p:sp>
      <p:sp>
        <p:nvSpPr>
          <p:cNvPr id="209" name="CustomShape 11"/>
          <p:cNvSpPr/>
          <p:nvPr/>
        </p:nvSpPr>
        <p:spPr>
          <a:xfrm>
            <a:off x="16200" y="7879320"/>
            <a:ext cx="441072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THINGS TO TRY</a:t>
            </a:r>
            <a:endParaRPr/>
          </a:p>
        </p:txBody>
      </p:sp>
      <p:sp>
        <p:nvSpPr>
          <p:cNvPr id="210" name="CustomShape 12"/>
          <p:cNvSpPr/>
          <p:nvPr/>
        </p:nvSpPr>
        <p:spPr>
          <a:xfrm>
            <a:off x="5909400" y="8077680"/>
            <a:ext cx="380520" cy="325800"/>
          </a:xfrm>
          <a:prstGeom prst="diamond">
            <a:avLst/>
          </a:prstGeom>
          <a:solidFill>
            <a:srgbClr val="aa28ba"/>
          </a:solidFill>
          <a:ln w="9360">
            <a:noFill/>
          </a:ln>
        </p:spPr>
      </p:sp>
      <p:sp>
        <p:nvSpPr>
          <p:cNvPr id="211" name="CustomShape 13"/>
          <p:cNvSpPr/>
          <p:nvPr/>
        </p:nvSpPr>
        <p:spPr>
          <a:xfrm>
            <a:off x="4427280" y="7878240"/>
            <a:ext cx="334476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212" name="Line 14"/>
          <p:cNvSpPr/>
          <p:nvPr/>
        </p:nvSpPr>
        <p:spPr>
          <a:xfrm>
            <a:off x="4427280" y="8403480"/>
            <a:ext cx="0" cy="1527840"/>
          </a:xfrm>
          <a:prstGeom prst="line">
            <a:avLst/>
          </a:prstGeom>
          <a:ln w="6480">
            <a:solidFill>
              <a:srgbClr val="808080"/>
            </a:solidFill>
            <a:custDash>
              <a:ds d="140000" sp="105000"/>
            </a:custDash>
            <a:round/>
          </a:ln>
        </p:spPr>
      </p:sp>
      <p:pic>
        <p:nvPicPr>
          <p:cNvPr id="213" name="Picture 45" descr=""/>
          <p:cNvPicPr/>
          <p:nvPr/>
        </p:nvPicPr>
        <p:blipFill>
          <a:blip r:embed="rId2"/>
          <a:stretch>
            <a:fillRect/>
          </a:stretch>
        </p:blipFill>
        <p:spPr>
          <a:xfrm>
            <a:off x="2716920" y="5988600"/>
            <a:ext cx="1388160" cy="1720440"/>
          </a:xfrm>
          <a:prstGeom prst="rect">
            <a:avLst/>
          </a:prstGeom>
          <a:ln>
            <a:noFill/>
          </a:ln>
        </p:spPr>
      </p:pic>
      <p:sp>
        <p:nvSpPr>
          <p:cNvPr id="214" name="CustomShape 15"/>
          <p:cNvSpPr/>
          <p:nvPr/>
        </p:nvSpPr>
        <p:spPr>
          <a:xfrm>
            <a:off x="2773800" y="5118480"/>
            <a:ext cx="1496880" cy="360"/>
          </a:xfrm>
          <a:prstGeom prst="straightConnector1">
            <a:avLst/>
          </a:prstGeom>
          <a:noFill/>
          <a:ln w="12600">
            <a:solidFill>
              <a:srgbClr val="000000"/>
            </a:solidFill>
            <a:custDash>
              <a:ds d="140000" sp="105000"/>
            </a:custDash>
            <a:round/>
            <a:tailEnd len="med" type="triangle" w="med"/>
          </a:ln>
        </p:spPr>
      </p:sp>
      <p:sp>
        <p:nvSpPr>
          <p:cNvPr id="215" name="CustomShape 16"/>
          <p:cNvSpPr/>
          <p:nvPr/>
        </p:nvSpPr>
        <p:spPr>
          <a:xfrm>
            <a:off x="2248920" y="5592960"/>
            <a:ext cx="1414440" cy="360"/>
          </a:xfrm>
          <a:prstGeom prst="straightConnector1">
            <a:avLst/>
          </a:prstGeom>
          <a:noFill/>
          <a:ln w="12600">
            <a:solidFill>
              <a:srgbClr val="000000"/>
            </a:solidFill>
            <a:custDash>
              <a:ds d="140000" sp="105000"/>
            </a:custDash>
            <a:round/>
          </a:ln>
        </p:spPr>
      </p:sp>
      <p:sp>
        <p:nvSpPr>
          <p:cNvPr id="216" name="CustomShape 17"/>
          <p:cNvSpPr/>
          <p:nvPr/>
        </p:nvSpPr>
        <p:spPr>
          <a:xfrm flipH="1">
            <a:off x="3637440" y="5585760"/>
            <a:ext cx="360" cy="396000"/>
          </a:xfrm>
          <a:prstGeom prst="straightConnector1">
            <a:avLst/>
          </a:prstGeom>
          <a:noFill/>
          <a:ln w="12600">
            <a:solidFill>
              <a:srgbClr val="000000"/>
            </a:solidFill>
            <a:custDash>
              <a:ds d="140000" sp="105000"/>
            </a:custDash>
            <a:round/>
            <a:tailEnd len="med" type="triangle" w="med"/>
          </a:ln>
        </p:spPr>
      </p:sp>
      <p:pic>
        <p:nvPicPr>
          <p:cNvPr id="217" name="Picture 42" descr=""/>
          <p:cNvPicPr/>
          <p:nvPr/>
        </p:nvPicPr>
        <p:blipFill>
          <a:blip r:embed="rId3"/>
          <a:srcRect l="0" t="1120279" r="0" b="0"/>
          <a:stretch>
            <a:fillRect/>
          </a:stretch>
        </p:blipFill>
        <p:spPr>
          <a:xfrm>
            <a:off x="4322880" y="4297320"/>
            <a:ext cx="2565000" cy="1046880"/>
          </a:xfrm>
          <a:prstGeom prst="rect">
            <a:avLst/>
          </a:prstGeom>
          <a:ln>
            <a:solidFill>
              <a:srgbClr val="ffffff"/>
            </a:solidFill>
          </a:ln>
        </p:spPr>
      </p:pic>
      <p:pic>
        <p:nvPicPr>
          <p:cNvPr id="218" name="Picture 18" descr=""/>
          <p:cNvPicPr/>
          <p:nvPr/>
        </p:nvPicPr>
        <p:blipFill>
          <a:blip r:embed="rId4"/>
          <a:stretch>
            <a:fillRect/>
          </a:stretch>
        </p:blipFill>
        <p:spPr>
          <a:xfrm>
            <a:off x="4322880" y="5505480"/>
            <a:ext cx="2565000" cy="1080720"/>
          </a:xfrm>
          <a:prstGeom prst="rect">
            <a:avLst/>
          </a:prstGeom>
          <a:ln>
            <a:noFill/>
          </a:ln>
        </p:spPr>
      </p:pic>
      <p:pic>
        <p:nvPicPr>
          <p:cNvPr id="219" name="Picture 19" descr=""/>
          <p:cNvPicPr/>
          <p:nvPr/>
        </p:nvPicPr>
        <p:blipFill>
          <a:blip r:embed="rId5"/>
          <a:stretch>
            <a:fillRect/>
          </a:stretch>
        </p:blipFill>
        <p:spPr>
          <a:xfrm>
            <a:off x="4322880" y="6748200"/>
            <a:ext cx="2565000" cy="967680"/>
          </a:xfrm>
          <a:prstGeom prst="rect">
            <a:avLst/>
          </a:prstGeom>
          <a:ln>
            <a:noFill/>
          </a:ln>
        </p:spPr>
      </p:pic>
      <p:sp>
        <p:nvSpPr>
          <p:cNvPr id="220" name="CustomShape 18"/>
          <p:cNvSpPr/>
          <p:nvPr/>
        </p:nvSpPr>
        <p:spPr>
          <a:xfrm>
            <a:off x="6937200" y="5220000"/>
            <a:ext cx="341640" cy="360"/>
          </a:xfrm>
          <a:prstGeom prst="straightConnector1">
            <a:avLst/>
          </a:prstGeom>
          <a:noFill/>
          <a:ln w="12600">
            <a:solidFill>
              <a:srgbClr val="000000"/>
            </a:solidFill>
            <a:custDash>
              <a:ds d="140000" sp="105000"/>
            </a:custDash>
            <a:round/>
          </a:ln>
        </p:spPr>
      </p:sp>
      <p:sp>
        <p:nvSpPr>
          <p:cNvPr id="221" name="CustomShape 19"/>
          <p:cNvSpPr/>
          <p:nvPr/>
        </p:nvSpPr>
        <p:spPr>
          <a:xfrm flipH="1">
            <a:off x="7259760" y="5216760"/>
            <a:ext cx="360" cy="396360"/>
          </a:xfrm>
          <a:prstGeom prst="straightConnector1">
            <a:avLst/>
          </a:prstGeom>
          <a:noFill/>
          <a:ln w="12600">
            <a:solidFill>
              <a:srgbClr val="000000"/>
            </a:solidFill>
            <a:custDash>
              <a:ds d="140000" sp="105000"/>
            </a:custDash>
            <a:round/>
          </a:ln>
        </p:spPr>
      </p:sp>
      <p:sp>
        <p:nvSpPr>
          <p:cNvPr id="222" name="CustomShape 20"/>
          <p:cNvSpPr/>
          <p:nvPr/>
        </p:nvSpPr>
        <p:spPr>
          <a:xfrm>
            <a:off x="6922080" y="5610960"/>
            <a:ext cx="356760" cy="360"/>
          </a:xfrm>
          <a:prstGeom prst="straightConnector1">
            <a:avLst/>
          </a:prstGeom>
          <a:noFill/>
          <a:ln w="12600">
            <a:solidFill>
              <a:srgbClr val="000000"/>
            </a:solidFill>
            <a:custDash>
              <a:ds d="140000" sp="105000"/>
            </a:custDash>
            <a:round/>
            <a:headEnd len="med" type="triangle" w="med"/>
          </a:ln>
        </p:spPr>
      </p:sp>
      <p:sp>
        <p:nvSpPr>
          <p:cNvPr id="223" name="CustomShape 21"/>
          <p:cNvSpPr/>
          <p:nvPr/>
        </p:nvSpPr>
        <p:spPr>
          <a:xfrm>
            <a:off x="6952320" y="6457320"/>
            <a:ext cx="341640" cy="360"/>
          </a:xfrm>
          <a:prstGeom prst="straightConnector1">
            <a:avLst/>
          </a:prstGeom>
          <a:noFill/>
          <a:ln w="12600">
            <a:solidFill>
              <a:srgbClr val="000000"/>
            </a:solidFill>
            <a:custDash>
              <a:ds d="140000" sp="105000"/>
            </a:custDash>
            <a:round/>
          </a:ln>
        </p:spPr>
      </p:sp>
      <p:sp>
        <p:nvSpPr>
          <p:cNvPr id="224" name="CustomShape 22"/>
          <p:cNvSpPr/>
          <p:nvPr/>
        </p:nvSpPr>
        <p:spPr>
          <a:xfrm flipH="1">
            <a:off x="7274880" y="6454080"/>
            <a:ext cx="360" cy="396360"/>
          </a:xfrm>
          <a:prstGeom prst="straightConnector1">
            <a:avLst/>
          </a:prstGeom>
          <a:noFill/>
          <a:ln w="12600">
            <a:solidFill>
              <a:srgbClr val="000000"/>
            </a:solidFill>
            <a:custDash>
              <a:ds d="140000" sp="105000"/>
            </a:custDash>
            <a:round/>
          </a:ln>
        </p:spPr>
      </p:sp>
      <p:sp>
        <p:nvSpPr>
          <p:cNvPr id="225" name="CustomShape 23"/>
          <p:cNvSpPr/>
          <p:nvPr/>
        </p:nvSpPr>
        <p:spPr>
          <a:xfrm>
            <a:off x="6937200" y="6848280"/>
            <a:ext cx="356760" cy="360"/>
          </a:xfrm>
          <a:prstGeom prst="straightConnector1">
            <a:avLst/>
          </a:prstGeom>
          <a:noFill/>
          <a:ln w="12600">
            <a:solidFill>
              <a:srgbClr val="000000"/>
            </a:solidFill>
            <a:custDash>
              <a:ds d="140000" sp="105000"/>
            </a:custDash>
            <a:round/>
            <a:headEnd len="med" type="triangle" w="med"/>
          </a:ln>
        </p:spPr>
      </p:sp>
      <p:sp>
        <p:nvSpPr>
          <p:cNvPr id="226" name="CustomShape 24"/>
          <p:cNvSpPr/>
          <p:nvPr/>
        </p:nvSpPr>
        <p:spPr>
          <a:xfrm>
            <a:off x="2037240" y="6097320"/>
            <a:ext cx="212040" cy="360"/>
          </a:xfrm>
          <a:prstGeom prst="straightConnector1">
            <a:avLst/>
          </a:prstGeom>
          <a:noFill/>
          <a:ln w="12600">
            <a:solidFill>
              <a:srgbClr val="000000"/>
            </a:solidFill>
            <a:custDash>
              <a:ds d="140000" sp="105000"/>
            </a:custDash>
            <a:round/>
          </a:ln>
        </p:spPr>
      </p:sp>
      <p:sp>
        <p:nvSpPr>
          <p:cNvPr id="227" name="CustomShape 25"/>
          <p:cNvSpPr/>
          <p:nvPr/>
        </p:nvSpPr>
        <p:spPr>
          <a:xfrm flipH="1">
            <a:off x="2243160" y="6093360"/>
            <a:ext cx="360" cy="654480"/>
          </a:xfrm>
          <a:prstGeom prst="straightConnector1">
            <a:avLst/>
          </a:prstGeom>
          <a:noFill/>
          <a:ln w="12600">
            <a:solidFill>
              <a:srgbClr val="000000"/>
            </a:solidFill>
            <a:custDash>
              <a:ds d="140000" sp="105000"/>
            </a:custDash>
            <a:round/>
            <a:tailEnd len="med" type="triangle" w="med"/>
          </a:ln>
        </p:spPr>
      </p:sp>
      <p:pic>
        <p:nvPicPr>
          <p:cNvPr id="228" name="Picture 41" descr=""/>
          <p:cNvPicPr/>
          <p:nvPr/>
        </p:nvPicPr>
        <p:blipFill>
          <a:blip r:embed="rId6"/>
          <a:stretch>
            <a:fillRect/>
          </a:stretch>
        </p:blipFill>
        <p:spPr>
          <a:xfrm>
            <a:off x="924480" y="6467400"/>
            <a:ext cx="1673640" cy="1351440"/>
          </a:xfrm>
          <a:prstGeom prst="rect">
            <a:avLst/>
          </a:prstGeom>
          <a:ln>
            <a:noFill/>
          </a:ln>
        </p:spPr>
      </p:pic>
      <p:sp>
        <p:nvSpPr>
          <p:cNvPr id="229" name="CustomShape 26"/>
          <p:cNvSpPr/>
          <p:nvPr/>
        </p:nvSpPr>
        <p:spPr>
          <a:xfrm>
            <a:off x="2571120" y="449280"/>
            <a:ext cx="650880" cy="360"/>
          </a:xfrm>
          <a:prstGeom prst="straightConnector1">
            <a:avLst/>
          </a:prstGeom>
          <a:noFill/>
          <a:ln w="12600">
            <a:solidFill>
              <a:srgbClr val="000000"/>
            </a:solidFill>
            <a:custDash>
              <a:ds d="140000" sp="105000"/>
            </a:custDash>
            <a:round/>
          </a:ln>
        </p:spPr>
      </p:sp>
      <p:sp>
        <p:nvSpPr>
          <p:cNvPr id="230" name="CustomShape 27"/>
          <p:cNvSpPr/>
          <p:nvPr/>
        </p:nvSpPr>
        <p:spPr>
          <a:xfrm flipH="1">
            <a:off x="3221640" y="443520"/>
            <a:ext cx="360" cy="1335600"/>
          </a:xfrm>
          <a:prstGeom prst="straightConnector1">
            <a:avLst/>
          </a:prstGeom>
          <a:noFill/>
          <a:ln w="12600">
            <a:solidFill>
              <a:srgbClr val="000000"/>
            </a:solidFill>
            <a:custDash>
              <a:ds d="140000" sp="105000"/>
            </a:custDash>
            <a:round/>
          </a:ln>
        </p:spPr>
      </p:sp>
      <p:sp>
        <p:nvSpPr>
          <p:cNvPr id="231" name="CustomShape 28"/>
          <p:cNvSpPr/>
          <p:nvPr/>
        </p:nvSpPr>
        <p:spPr>
          <a:xfrm>
            <a:off x="2576160" y="444240"/>
            <a:ext cx="360" cy="311400"/>
          </a:xfrm>
          <a:prstGeom prst="straightConnector1">
            <a:avLst/>
          </a:prstGeom>
          <a:noFill/>
          <a:ln w="12600">
            <a:solidFill>
              <a:srgbClr val="000000"/>
            </a:solidFill>
            <a:custDash>
              <a:ds d="140000" sp="105000"/>
            </a:custDash>
            <a:round/>
          </a:ln>
        </p:spPr>
      </p:sp>
      <p:sp>
        <p:nvSpPr>
          <p:cNvPr id="232" name="CustomShape 29"/>
          <p:cNvSpPr/>
          <p:nvPr/>
        </p:nvSpPr>
        <p:spPr>
          <a:xfrm>
            <a:off x="2782440" y="1766160"/>
            <a:ext cx="439560" cy="360"/>
          </a:xfrm>
          <a:prstGeom prst="straightConnector1">
            <a:avLst/>
          </a:prstGeom>
          <a:noFill/>
          <a:ln w="12600">
            <a:solidFill>
              <a:srgbClr val="000000"/>
            </a:solidFill>
            <a:custDash>
              <a:ds d="140000" sp="105000"/>
            </a:custDash>
            <a:round/>
            <a:headEnd len="med" type="triangle" w="med"/>
          </a:ln>
        </p:spPr>
      </p:sp>
      <p:sp>
        <p:nvSpPr>
          <p:cNvPr id="233" name="CustomShape 30"/>
          <p:cNvSpPr/>
          <p:nvPr/>
        </p:nvSpPr>
        <p:spPr>
          <a:xfrm>
            <a:off x="457920" y="647640"/>
            <a:ext cx="2815560" cy="1461240"/>
          </a:xfrm>
          <a:prstGeom prst="rect">
            <a:avLst/>
          </a:prstGeom>
          <a:noFill/>
          <a:ln>
            <a:noFill/>
          </a:ln>
        </p:spPr>
        <p:txBody>
          <a:bodyPr lIns="90000" rIns="90000" tIns="45000" bIns="45000"/>
          <a:p>
            <a:pPr>
              <a:lnSpc>
                <a:spcPct val="100000"/>
              </a:lnSpc>
            </a:pPr>
            <a:r>
              <a:rPr lang="fr-FR" sz="4500">
                <a:solidFill>
                  <a:srgbClr val="000000"/>
                </a:solidFill>
                <a:latin typeface="Futura Condensed"/>
              </a:rPr>
              <a:t>CHARACTERS</a:t>
            </a:r>
            <a:endParaRPr/>
          </a:p>
        </p:txBody>
      </p:sp>
      <p:pic>
        <p:nvPicPr>
          <p:cNvPr id="234" name="Picture 60" descr=""/>
          <p:cNvPicPr/>
          <p:nvPr/>
        </p:nvPicPr>
        <p:blipFill>
          <a:blip r:embed="rId7"/>
          <a:stretch>
            <a:fillRect/>
          </a:stretch>
        </p:blipFill>
        <p:spPr>
          <a:xfrm>
            <a:off x="3557880" y="1562040"/>
            <a:ext cx="3702240" cy="198972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5" name="CustomShape 1"/>
          <p:cNvSpPr/>
          <p:nvPr/>
        </p:nvSpPr>
        <p:spPr>
          <a:xfrm>
            <a:off x="551160" y="3328560"/>
            <a:ext cx="3231000" cy="51094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a:t>
            </a:r>
            <a:r>
              <a:rPr lang="fr-FR" sz="1200">
                <a:solidFill>
                  <a:srgbClr val="000000"/>
                </a:solidFill>
                <a:latin typeface="Futura Condensed"/>
              </a:rPr>
              <a:t>, explore the Penguin Joke starter project as a group and </a:t>
            </a:r>
            <a:r>
              <a:rPr lang="fr-FR" sz="1200">
                <a:solidFill>
                  <a:srgbClr val="000000"/>
                </a:solidFill>
                <a:latin typeface="Futura Condensed"/>
              </a:rPr>
              <a:t>have the </a:t>
            </a:r>
            <a:r>
              <a:rPr lang="fr-FR" sz="1200">
                <a:solidFill>
                  <a:srgbClr val="000000"/>
                </a:solidFill>
                <a:latin typeface="Futura Condensed"/>
              </a:rPr>
              <a:t>Conversations </a:t>
            </a:r>
            <a:r>
              <a:rPr lang="fr-FR" sz="1200">
                <a:solidFill>
                  <a:srgbClr val="000000"/>
                </a:solidFill>
                <a:latin typeface="Futura Condensed"/>
              </a:rPr>
              <a:t>handout available to guide students.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Invite students to see inside the Penguin Joke starter project to observe how the conversation is animated using wait blocks. Have students use the remix function and redesign the Penguin Joke project to coordinate the conversation using the broadcast, broadcast and wait, and when I receive blocks.</a:t>
            </a:r>
            <a:endParaRPr/>
          </a:p>
          <a:p>
            <a:pPr>
              <a:lnSpc>
                <a:spcPct val="100000"/>
              </a:lnSpc>
            </a:pPr>
            <a:endParaRPr/>
          </a:p>
          <a:p>
            <a:pPr>
              <a:lnSpc>
                <a:spcPct val="100000"/>
              </a:lnSpc>
              <a:buFont typeface="Wingdings" charset="2"/>
              <a:buChar char=""/>
            </a:pPr>
            <a:r>
              <a:rPr lang="fr-FR" sz="1200">
                <a:solidFill>
                  <a:srgbClr val="000000"/>
                </a:solidFill>
                <a:latin typeface="Futura Condensed"/>
              </a:rPr>
              <a:t>Encourage students to share their joke projects with one another. We suggest the design demo activity: invite a few students to present their work to the class and demonstrate how they implemented broadcast. </a:t>
            </a:r>
            <a:r>
              <a:rPr lang="fr-FR" sz="1200">
                <a:solidFill>
                  <a:srgbClr val="000000"/>
                </a:solidFill>
                <a:latin typeface="Futura Condensed"/>
              </a:rPr>
              <a:t>Optionally, have students add their projects to the </a:t>
            </a:r>
            <a:r>
              <a:rPr lang="fr-FR" sz="1200">
                <a:solidFill>
                  <a:srgbClr val="000000"/>
                </a:solidFill>
                <a:latin typeface="Futura Condensed"/>
              </a:rPr>
              <a:t>Conversations </a:t>
            </a:r>
            <a:r>
              <a:rPr lang="fr-FR" sz="1200">
                <a:solidFill>
                  <a:srgbClr val="000000"/>
                </a:solidFill>
                <a:latin typeface="Futura Condensed"/>
              </a:rPr>
              <a:t>studio or a class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 design process by responding to the reflection prompts in their design journals or in a group discussion.</a:t>
            </a:r>
            <a:endParaRPr/>
          </a:p>
        </p:txBody>
      </p:sp>
      <p:sp>
        <p:nvSpPr>
          <p:cNvPr id="236" name="CustomShape 2"/>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237" name="Line 3"/>
          <p:cNvSpPr/>
          <p:nvPr/>
        </p:nvSpPr>
        <p:spPr>
          <a:xfrm flipV="1">
            <a:off x="550800" y="3163320"/>
            <a:ext cx="3231360" cy="8640"/>
          </a:xfrm>
          <a:prstGeom prst="line">
            <a:avLst/>
          </a:prstGeom>
          <a:ln w="9360">
            <a:solidFill>
              <a:srgbClr val="000000"/>
            </a:solidFill>
            <a:round/>
          </a:ln>
        </p:spPr>
      </p:sp>
      <p:sp>
        <p:nvSpPr>
          <p:cNvPr id="238" name="CustomShape 4"/>
          <p:cNvSpPr/>
          <p:nvPr/>
        </p:nvSpPr>
        <p:spPr>
          <a:xfrm>
            <a:off x="4214520" y="795240"/>
            <a:ext cx="2999520" cy="231048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explore two different strategies for synchronizing interactions between sprites (timing and broadcasting) by remixing a joke project</a:t>
            </a:r>
            <a:endParaRPr/>
          </a:p>
          <a:p>
            <a:pPr>
              <a:lnSpc>
                <a:spcPct val="100000"/>
              </a:lnSpc>
              <a:buFont typeface="Lucida Grande"/>
              <a:buChar char="+"/>
            </a:pPr>
            <a:r>
              <a:rPr lang="fr-FR" sz="1200">
                <a:solidFill>
                  <a:srgbClr val="000000"/>
                </a:solidFill>
                <a:latin typeface="Futura Condensed"/>
              </a:rPr>
              <a:t>develop greater familiarity with the computational concept of events and parallelism and the practice of reusing and remixing</a:t>
            </a:r>
            <a:endParaRPr/>
          </a:p>
        </p:txBody>
      </p:sp>
      <p:sp>
        <p:nvSpPr>
          <p:cNvPr id="239" name="CustomShape 5"/>
          <p:cNvSpPr/>
          <p:nvPr/>
        </p:nvSpPr>
        <p:spPr>
          <a:xfrm>
            <a:off x="1300680" y="647640"/>
            <a:ext cx="2815560" cy="1156680"/>
          </a:xfrm>
          <a:prstGeom prst="rect">
            <a:avLst/>
          </a:prstGeom>
          <a:noFill/>
          <a:ln>
            <a:noFill/>
          </a:ln>
        </p:spPr>
        <p:txBody>
          <a:bodyPr lIns="90000" rIns="90000" tIns="45000" bIns="45000"/>
          <a:p>
            <a:pPr>
              <a:lnSpc>
                <a:spcPct val="100000"/>
              </a:lnSpc>
            </a:pPr>
            <a:r>
              <a:rPr lang="fr-FR" sz="3500">
                <a:solidFill>
                  <a:srgbClr val="000000"/>
                </a:solidFill>
                <a:latin typeface="Futura Condensed"/>
              </a:rPr>
              <a:t>CONVERSATIONS</a:t>
            </a:r>
            <a:endParaRPr/>
          </a:p>
        </p:txBody>
      </p:sp>
      <p:sp>
        <p:nvSpPr>
          <p:cNvPr id="240" name="CustomShape 6"/>
          <p:cNvSpPr/>
          <p:nvPr/>
        </p:nvSpPr>
        <p:spPr>
          <a:xfrm>
            <a:off x="4105080" y="3328560"/>
            <a:ext cx="3116880" cy="13672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Conversations handout</a:t>
            </a:r>
            <a:endParaRPr/>
          </a:p>
          <a:p>
            <a:pPr>
              <a:lnSpc>
                <a:spcPct val="100000"/>
              </a:lnSpc>
              <a:buFont typeface="Wingdings" charset="2"/>
              <a:buChar char=""/>
            </a:pPr>
            <a:r>
              <a:rPr lang="fr-FR" sz="1200">
                <a:solidFill>
                  <a:srgbClr val="000000"/>
                </a:solidFill>
                <a:latin typeface="Futura Condensed"/>
              </a:rPr>
              <a:t>Penguin Joke starter project</a:t>
            </a:r>
            <a:r>
              <a:rPr lang="fr-FR" sz="1200">
                <a:solidFill>
                  <a:srgbClr val="000000"/>
                </a:solidFill>
                <a:latin typeface="Futura Condensed"/>
              </a:rPr>
              <a:t>
</a:t>
            </a:r>
            <a:r>
              <a:rPr lang="fr-FR" sz="1200">
                <a:solidFill>
                  <a:srgbClr val="000000"/>
                </a:solidFill>
                <a:latin typeface="Futura Condensed"/>
              </a:rPr>
              <a:t>http://scratch.mit.edu/projects/10015800</a:t>
            </a:r>
            <a:endParaRPr/>
          </a:p>
          <a:p>
            <a:pPr>
              <a:lnSpc>
                <a:spcPct val="100000"/>
              </a:lnSpc>
              <a:buFont typeface="Wingdings" charset="2"/>
              <a:buChar char=""/>
            </a:pPr>
            <a:r>
              <a:rPr lang="fr-FR" sz="1200">
                <a:solidFill>
                  <a:srgbClr val="000000"/>
                </a:solidFill>
                <a:latin typeface="Futura Condensed"/>
              </a:rPr>
              <a:t>Conversations studio</a:t>
            </a:r>
            <a:r>
              <a:rPr lang="fr-FR" sz="1200">
                <a:solidFill>
                  <a:srgbClr val="000000"/>
                </a:solidFill>
                <a:latin typeface="Futura Condensed"/>
              </a:rPr>
              <a:t>
</a:t>
            </a:r>
            <a:r>
              <a:rPr lang="fr-FR" sz="1200">
                <a:solidFill>
                  <a:srgbClr val="000000"/>
                </a:solidFill>
                <a:latin typeface="Futura Condensed"/>
              </a:rPr>
              <a:t>http://scratch.mit.edu/studios/475547</a:t>
            </a:r>
            <a:endParaRPr/>
          </a:p>
        </p:txBody>
      </p:sp>
      <p:sp>
        <p:nvSpPr>
          <p:cNvPr id="241" name="CustomShape 7"/>
          <p:cNvSpPr/>
          <p:nvPr/>
        </p:nvSpPr>
        <p:spPr>
          <a:xfrm>
            <a:off x="400788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242" name="Line 8"/>
          <p:cNvSpPr/>
          <p:nvPr/>
        </p:nvSpPr>
        <p:spPr>
          <a:xfrm flipV="1">
            <a:off x="4104720" y="3163320"/>
            <a:ext cx="3117240" cy="8640"/>
          </a:xfrm>
          <a:prstGeom prst="line">
            <a:avLst/>
          </a:prstGeom>
          <a:ln w="9360">
            <a:solidFill>
              <a:srgbClr val="000000"/>
            </a:solidFill>
            <a:round/>
          </a:ln>
        </p:spPr>
      </p:sp>
      <p:sp>
        <p:nvSpPr>
          <p:cNvPr id="243" name="CustomShape 9"/>
          <p:cNvSpPr/>
          <p:nvPr/>
        </p:nvSpPr>
        <p:spPr>
          <a:xfrm>
            <a:off x="4105080" y="4954320"/>
            <a:ext cx="3116880" cy="10022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How would you describe broadcast to someone else?</a:t>
            </a:r>
            <a:endParaRPr/>
          </a:p>
          <a:p>
            <a:pPr>
              <a:lnSpc>
                <a:spcPct val="100000"/>
              </a:lnSpc>
              <a:buFont typeface="Lucida Grande"/>
              <a:buChar char="+"/>
            </a:pPr>
            <a:r>
              <a:rPr lang="fr-FR" sz="1200">
                <a:solidFill>
                  <a:srgbClr val="000000"/>
                </a:solidFill>
                <a:latin typeface="Futura Condensed"/>
              </a:rPr>
              <a:t>When would you use timing in a project? When would you use broadcasting?</a:t>
            </a:r>
            <a:endParaRPr/>
          </a:p>
        </p:txBody>
      </p:sp>
      <p:sp>
        <p:nvSpPr>
          <p:cNvPr id="244" name="CustomShape 10"/>
          <p:cNvSpPr/>
          <p:nvPr/>
        </p:nvSpPr>
        <p:spPr>
          <a:xfrm>
            <a:off x="4007880" y="44582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245" name="Line 11"/>
          <p:cNvSpPr/>
          <p:nvPr/>
        </p:nvSpPr>
        <p:spPr>
          <a:xfrm flipV="1">
            <a:off x="4104720" y="4789080"/>
            <a:ext cx="3117240" cy="8640"/>
          </a:xfrm>
          <a:prstGeom prst="line">
            <a:avLst/>
          </a:prstGeom>
          <a:ln w="9360">
            <a:solidFill>
              <a:srgbClr val="000000"/>
            </a:solidFill>
            <a:round/>
          </a:ln>
        </p:spPr>
      </p:sp>
      <p:sp>
        <p:nvSpPr>
          <p:cNvPr id="246" name="CustomShape 12"/>
          <p:cNvSpPr/>
          <p:nvPr/>
        </p:nvSpPr>
        <p:spPr>
          <a:xfrm>
            <a:off x="4105080" y="6207120"/>
            <a:ext cx="3116880" cy="10022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Do projects use the broadcast and when I receive blocks?</a:t>
            </a:r>
            <a:endParaRPr/>
          </a:p>
          <a:p>
            <a:pPr>
              <a:lnSpc>
                <a:spcPct val="100000"/>
              </a:lnSpc>
              <a:buFont typeface="Lucida Grande"/>
              <a:buChar char="+"/>
            </a:pPr>
            <a:r>
              <a:rPr lang="fr-FR" sz="1200">
                <a:solidFill>
                  <a:srgbClr val="000000"/>
                </a:solidFill>
                <a:latin typeface="Futura Condensed"/>
              </a:rPr>
              <a:t>Can students explain how to use the broadcast, broadcast and wait, and when I receive blocks?</a:t>
            </a:r>
            <a:endParaRPr/>
          </a:p>
        </p:txBody>
      </p:sp>
      <p:sp>
        <p:nvSpPr>
          <p:cNvPr id="247" name="CustomShape 13"/>
          <p:cNvSpPr/>
          <p:nvPr/>
        </p:nvSpPr>
        <p:spPr>
          <a:xfrm>
            <a:off x="4007880" y="571140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248" name="Line 14"/>
          <p:cNvSpPr/>
          <p:nvPr/>
        </p:nvSpPr>
        <p:spPr>
          <a:xfrm flipV="1">
            <a:off x="4104720" y="6042240"/>
            <a:ext cx="3117240" cy="8280"/>
          </a:xfrm>
          <a:prstGeom prst="line">
            <a:avLst/>
          </a:prstGeom>
          <a:ln w="9360">
            <a:solidFill>
              <a:srgbClr val="000000"/>
            </a:solidFill>
            <a:round/>
          </a:ln>
        </p:spPr>
      </p:sp>
      <p:sp>
        <p:nvSpPr>
          <p:cNvPr id="249" name="CustomShape 15"/>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250" name="Line 16"/>
          <p:cNvSpPr/>
          <p:nvPr/>
        </p:nvSpPr>
        <p:spPr>
          <a:xfrm flipV="1">
            <a:off x="550800" y="7968960"/>
            <a:ext cx="6671160" cy="14040"/>
          </a:xfrm>
          <a:prstGeom prst="line">
            <a:avLst/>
          </a:prstGeom>
          <a:ln w="9360">
            <a:solidFill>
              <a:srgbClr val="000000"/>
            </a:solidFill>
            <a:round/>
          </a:ln>
        </p:spPr>
      </p:sp>
      <p:sp>
        <p:nvSpPr>
          <p:cNvPr id="251" name="CustomShape 17"/>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252" name="Line 18"/>
          <p:cNvSpPr/>
          <p:nvPr/>
        </p:nvSpPr>
        <p:spPr>
          <a:xfrm>
            <a:off x="3856680" y="8086680"/>
            <a:ext cx="0" cy="1805760"/>
          </a:xfrm>
          <a:prstGeom prst="line">
            <a:avLst/>
          </a:prstGeom>
          <a:ln w="6480">
            <a:solidFill>
              <a:srgbClr val="808080"/>
            </a:solidFill>
            <a:custDash>
              <a:ds d="140000" sp="105000"/>
            </a:custDash>
            <a:round/>
          </a:ln>
        </p:spPr>
      </p:sp>
      <p:sp>
        <p:nvSpPr>
          <p:cNvPr id="253" name="CustomShape 19"/>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254" name="Line 20"/>
          <p:cNvSpPr/>
          <p:nvPr/>
        </p:nvSpPr>
        <p:spPr>
          <a:xfrm flipH="1">
            <a:off x="4401000" y="8385840"/>
            <a:ext cx="2814840" cy="0"/>
          </a:xfrm>
          <a:prstGeom prst="line">
            <a:avLst/>
          </a:prstGeom>
          <a:ln w="6480">
            <a:solidFill>
              <a:srgbClr val="000000"/>
            </a:solidFill>
            <a:custDash>
              <a:ds d="140000" sp="105000"/>
            </a:custDash>
            <a:round/>
          </a:ln>
        </p:spPr>
      </p:sp>
      <p:sp>
        <p:nvSpPr>
          <p:cNvPr id="255" name="Line 21"/>
          <p:cNvSpPr/>
          <p:nvPr/>
        </p:nvSpPr>
        <p:spPr>
          <a:xfrm flipH="1">
            <a:off x="4401000" y="8679240"/>
            <a:ext cx="2814840" cy="0"/>
          </a:xfrm>
          <a:prstGeom prst="line">
            <a:avLst/>
          </a:prstGeom>
          <a:ln w="6480">
            <a:solidFill>
              <a:srgbClr val="000000"/>
            </a:solidFill>
            <a:custDash>
              <a:ds d="140000" sp="105000"/>
            </a:custDash>
            <a:round/>
          </a:ln>
        </p:spPr>
      </p:sp>
      <p:sp>
        <p:nvSpPr>
          <p:cNvPr id="256" name="Line 22"/>
          <p:cNvSpPr/>
          <p:nvPr/>
        </p:nvSpPr>
        <p:spPr>
          <a:xfrm flipH="1">
            <a:off x="4401000" y="8975520"/>
            <a:ext cx="2820960" cy="0"/>
          </a:xfrm>
          <a:prstGeom prst="line">
            <a:avLst/>
          </a:prstGeom>
          <a:ln w="6480">
            <a:solidFill>
              <a:srgbClr val="000000"/>
            </a:solidFill>
            <a:custDash>
              <a:ds d="140000" sp="105000"/>
            </a:custDash>
            <a:round/>
          </a:ln>
        </p:spPr>
      </p:sp>
      <p:sp>
        <p:nvSpPr>
          <p:cNvPr id="257" name="Line 23"/>
          <p:cNvSpPr/>
          <p:nvPr/>
        </p:nvSpPr>
        <p:spPr>
          <a:xfrm flipH="1">
            <a:off x="4401000" y="9269280"/>
            <a:ext cx="2814840" cy="0"/>
          </a:xfrm>
          <a:prstGeom prst="line">
            <a:avLst/>
          </a:prstGeom>
          <a:ln w="6480">
            <a:solidFill>
              <a:srgbClr val="000000"/>
            </a:solidFill>
            <a:custDash>
              <a:ds d="140000" sp="105000"/>
            </a:custDash>
            <a:round/>
          </a:ln>
        </p:spPr>
      </p:sp>
      <p:sp>
        <p:nvSpPr>
          <p:cNvPr id="258" name="CustomShape 24"/>
          <p:cNvSpPr/>
          <p:nvPr/>
        </p:nvSpPr>
        <p:spPr>
          <a:xfrm>
            <a:off x="551160" y="8142840"/>
            <a:ext cx="3231000" cy="154980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If students are having trouble understanding how to use the broadcast and when I receive block pair, invite them to explore the code of example projects in the Broadcast Examples studio: http://scratch.mit.edu/studios/202853</a:t>
            </a:r>
            <a:endParaRPr/>
          </a:p>
        </p:txBody>
      </p:sp>
      <p:sp>
        <p:nvSpPr>
          <p:cNvPr id="259" name="CustomShape 25"/>
          <p:cNvSpPr/>
          <p:nvPr/>
        </p:nvSpPr>
        <p:spPr>
          <a:xfrm>
            <a:off x="2527920" y="169452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260" name="Picture 104" descr=""/>
          <p:cNvPicPr/>
          <p:nvPr/>
        </p:nvPicPr>
        <p:blipFill>
          <a:blip r:embed="rId1"/>
          <a:stretch>
            <a:fillRect/>
          </a:stretch>
        </p:blipFill>
        <p:spPr>
          <a:xfrm>
            <a:off x="2266560" y="1752480"/>
            <a:ext cx="328680" cy="328680"/>
          </a:xfrm>
          <a:prstGeom prst="rect">
            <a:avLst/>
          </a:prstGeom>
          <a:ln>
            <a:noFill/>
          </a:ln>
        </p:spPr>
      </p:pic>
      <p:sp>
        <p:nvSpPr>
          <p:cNvPr id="261" name="Line 26"/>
          <p:cNvSpPr/>
          <p:nvPr/>
        </p:nvSpPr>
        <p:spPr>
          <a:xfrm>
            <a:off x="3882960" y="794160"/>
            <a:ext cx="0" cy="1123200"/>
          </a:xfrm>
          <a:prstGeom prst="line">
            <a:avLst/>
          </a:prstGeom>
          <a:ln w="3240">
            <a:solidFill>
              <a:srgbClr val="000000"/>
            </a:solidFill>
            <a:custDash>
              <a:ds d="140000" sp="105000"/>
            </a:custDash>
            <a:round/>
          </a:ln>
        </p:spPr>
      </p:sp>
      <p:sp>
        <p:nvSpPr>
          <p:cNvPr id="262" name="Line 27"/>
          <p:cNvSpPr/>
          <p:nvPr/>
        </p:nvSpPr>
        <p:spPr>
          <a:xfrm flipH="1">
            <a:off x="3661920" y="794520"/>
            <a:ext cx="221040" cy="0"/>
          </a:xfrm>
          <a:prstGeom prst="line">
            <a:avLst/>
          </a:prstGeom>
          <a:ln w="3240">
            <a:solidFill>
              <a:srgbClr val="000000"/>
            </a:solidFill>
            <a:custDash>
              <a:ds d="140000" sp="105000"/>
            </a:custDash>
            <a:round/>
          </a:ln>
        </p:spPr>
      </p:sp>
      <p:sp>
        <p:nvSpPr>
          <p:cNvPr id="263" name="Line 28"/>
          <p:cNvSpPr/>
          <p:nvPr/>
        </p:nvSpPr>
        <p:spPr>
          <a:xfrm flipH="1">
            <a:off x="3661920" y="1912680"/>
            <a:ext cx="221040" cy="0"/>
          </a:xfrm>
          <a:prstGeom prst="line">
            <a:avLst/>
          </a:prstGeom>
          <a:ln w="3240">
            <a:solidFill>
              <a:srgbClr val="000000"/>
            </a:solidFill>
            <a:custDash>
              <a:ds d="140000" sp="105000"/>
            </a:custDash>
            <a:round/>
            <a:tailEnd len="med" type="triangle" w="med"/>
          </a:ln>
        </p:spPr>
      </p:sp>
      <p:sp>
        <p:nvSpPr>
          <p:cNvPr id="264" name="Line 29"/>
          <p:cNvSpPr/>
          <p:nvPr/>
        </p:nvSpPr>
        <p:spPr>
          <a:xfrm>
            <a:off x="3882960" y="1342800"/>
            <a:ext cx="221040" cy="0"/>
          </a:xfrm>
          <a:prstGeom prst="line">
            <a:avLst/>
          </a:prstGeom>
          <a:ln w="3240">
            <a:solidFill>
              <a:srgbClr val="000000"/>
            </a:solidFill>
            <a:custDash>
              <a:ds d="140000" sp="105000"/>
            </a:custDash>
            <a:round/>
            <a:tailEnd len="med" type="triangle" w="med"/>
          </a:ln>
        </p:spPr>
      </p:sp>
      <p:sp>
        <p:nvSpPr>
          <p:cNvPr id="265" name="TextShape 30"/>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60</a:t>
            </a:r>
            <a:endParaRPr/>
          </a:p>
        </p:txBody>
      </p:sp>
      <p:pic>
        <p:nvPicPr>
          <p:cNvPr id="266" name="Picture 45" descr=""/>
          <p:cNvPicPr/>
          <p:nvPr/>
        </p:nvPicPr>
        <p:blipFill>
          <a:blip r:embed="rId2"/>
          <a:stretch>
            <a:fillRect/>
          </a:stretch>
        </p:blipFill>
        <p:spPr>
          <a:xfrm>
            <a:off x="551160" y="-5760"/>
            <a:ext cx="493560" cy="2791440"/>
          </a:xfrm>
          <a:prstGeom prst="rect">
            <a:avLst/>
          </a:prstGeom>
          <a:ln>
            <a:noFill/>
          </a:ln>
        </p:spPr>
      </p:pic>
      <p:sp>
        <p:nvSpPr>
          <p:cNvPr id="267" name="CustomShape 31"/>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3  ACTIVITY</a:t>
            </a: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8" name="CustomShape 1"/>
          <p:cNvSpPr/>
          <p:nvPr/>
        </p:nvSpPr>
        <p:spPr>
          <a:xfrm>
            <a:off x="536040" y="1432800"/>
            <a:ext cx="2160000" cy="912240"/>
          </a:xfrm>
          <a:prstGeom prst="rect">
            <a:avLst/>
          </a:prstGeom>
          <a:noFill/>
          <a:ln cap="rnd" w="6480">
            <a:solidFill>
              <a:srgbClr val="000000"/>
            </a:solidFill>
            <a:custDash>
              <a:ds d="140000" sp="105000"/>
            </a:custDash>
            <a:round/>
          </a:ln>
        </p:spPr>
        <p:txBody>
          <a:bodyPr lIns="90000" rIns="90000" tIns="91440" bIns="91440" anchor="ctr"/>
          <a:p>
            <a:pPr algn="just">
              <a:lnSpc>
                <a:spcPct val="100000"/>
              </a:lnSpc>
            </a:pPr>
            <a:r>
              <a:rPr lang="fr-FR" sz="1200">
                <a:solidFill>
                  <a:srgbClr val="000000"/>
                </a:solidFill>
                <a:latin typeface="Futura Condensed"/>
              </a:rPr>
              <a:t>WHAT ARE DIFFERENT WAYS TO COORDINATE INTERACTIONS BETWEEN SPRITES?</a:t>
            </a:r>
            <a:endParaRPr/>
          </a:p>
        </p:txBody>
      </p:sp>
      <p:sp>
        <p:nvSpPr>
          <p:cNvPr id="269" name="CustomShape 2"/>
          <p:cNvSpPr/>
          <p:nvPr/>
        </p:nvSpPr>
        <p:spPr>
          <a:xfrm>
            <a:off x="442800" y="2391120"/>
            <a:ext cx="2350080" cy="136728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activity, you'll explore different ways to program sprites to have conversations! Experiment with timing and explore using broadcast by remixing a joke project.</a:t>
            </a:r>
            <a:endParaRPr/>
          </a:p>
        </p:txBody>
      </p:sp>
      <p:sp>
        <p:nvSpPr>
          <p:cNvPr id="270" name="Line 3"/>
          <p:cNvSpPr/>
          <p:nvPr/>
        </p:nvSpPr>
        <p:spPr>
          <a:xfrm>
            <a:off x="538200" y="4194000"/>
            <a:ext cx="2717640" cy="0"/>
          </a:xfrm>
          <a:prstGeom prst="line">
            <a:avLst/>
          </a:prstGeom>
          <a:ln w="9360">
            <a:solidFill>
              <a:srgbClr val="000000"/>
            </a:solidFill>
            <a:round/>
          </a:ln>
        </p:spPr>
      </p:sp>
      <p:sp>
        <p:nvSpPr>
          <p:cNvPr id="271" name="CustomShape 4"/>
          <p:cNvSpPr/>
          <p:nvPr/>
        </p:nvSpPr>
        <p:spPr>
          <a:xfrm>
            <a:off x="429120" y="4232880"/>
            <a:ext cx="2884680" cy="240732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Look inside the Penguin Jokes project:     </a:t>
            </a:r>
            <a:r>
              <a:rPr lang="fr-FR" sz="1200">
                <a:solidFill>
                  <a:srgbClr val="000000"/>
                </a:solidFill>
                <a:latin typeface="Futura Condensed"/>
              </a:rPr>
              <a:t>
</a:t>
            </a:r>
            <a:r>
              <a:rPr lang="fr-FR" sz="1200">
                <a:solidFill>
                  <a:srgbClr val="000000"/>
                </a:solidFill>
                <a:latin typeface="Futura Condensed"/>
              </a:rPr>
              <a:t>http://scratch.mit.edu/projects/10015800</a:t>
            </a:r>
            <a:endParaRPr/>
          </a:p>
          <a:p>
            <a:pPr>
              <a:lnSpc>
                <a:spcPct val="130000"/>
              </a:lnSpc>
              <a:buFont typeface="Wingdings" charset="2"/>
              <a:buChar char=""/>
            </a:pPr>
            <a:r>
              <a:rPr lang="fr-FR" sz="1200">
                <a:solidFill>
                  <a:srgbClr val="000000"/>
                </a:solidFill>
                <a:latin typeface="Futura Condensed"/>
              </a:rPr>
              <a:t>Investigate the code to see how the wait and say blocks are used to coordinate the conversation.</a:t>
            </a:r>
            <a:endParaRPr/>
          </a:p>
          <a:p>
            <a:pPr>
              <a:lnSpc>
                <a:spcPct val="130000"/>
              </a:lnSpc>
              <a:buFont typeface="Wingdings" charset="2"/>
              <a:buChar char=""/>
            </a:pPr>
            <a:r>
              <a:rPr lang="fr-FR" sz="1200">
                <a:solidFill>
                  <a:srgbClr val="000000"/>
                </a:solidFill>
                <a:latin typeface="Futura Condensed"/>
              </a:rPr>
              <a:t>Remix the project to use the broadcast and when I receive blocks instead of wait blocks. </a:t>
            </a:r>
            <a:endParaRPr/>
          </a:p>
        </p:txBody>
      </p:sp>
      <p:sp>
        <p:nvSpPr>
          <p:cNvPr id="272" name="CustomShape 5"/>
          <p:cNvSpPr/>
          <p:nvPr/>
        </p:nvSpPr>
        <p:spPr>
          <a:xfrm>
            <a:off x="446040" y="3857760"/>
            <a:ext cx="295272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273" name="CustomShape 6"/>
          <p:cNvSpPr/>
          <p:nvPr/>
        </p:nvSpPr>
        <p:spPr>
          <a:xfrm>
            <a:off x="3960" y="7858440"/>
            <a:ext cx="7772040" cy="410040"/>
          </a:xfrm>
          <a:prstGeom prst="rect">
            <a:avLst/>
          </a:prstGeom>
          <a:solidFill>
            <a:srgbClr val="aa28ba"/>
          </a:solidFill>
          <a:ln w="9360">
            <a:noFill/>
          </a:ln>
        </p:spPr>
      </p:sp>
      <p:sp>
        <p:nvSpPr>
          <p:cNvPr id="274" name="CustomShape 7"/>
          <p:cNvSpPr/>
          <p:nvPr/>
        </p:nvSpPr>
        <p:spPr>
          <a:xfrm>
            <a:off x="5680800" y="8053200"/>
            <a:ext cx="380520" cy="325800"/>
          </a:xfrm>
          <a:prstGeom prst="diamond">
            <a:avLst/>
          </a:prstGeom>
          <a:solidFill>
            <a:srgbClr val="aa28ba"/>
          </a:solidFill>
          <a:ln w="9360">
            <a:noFill/>
          </a:ln>
        </p:spPr>
      </p:sp>
      <p:sp>
        <p:nvSpPr>
          <p:cNvPr id="275" name="CustomShape 8"/>
          <p:cNvSpPr/>
          <p:nvPr/>
        </p:nvSpPr>
        <p:spPr>
          <a:xfrm>
            <a:off x="3966480" y="7871760"/>
            <a:ext cx="380952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276" name="CustomShape 9"/>
          <p:cNvSpPr/>
          <p:nvPr/>
        </p:nvSpPr>
        <p:spPr>
          <a:xfrm flipV="1" rot="6138000">
            <a:off x="416520" y="6229080"/>
            <a:ext cx="2153520" cy="2398680"/>
          </a:xfrm>
          <a:prstGeom prst="wedgeEllipseCallout">
            <a:avLst>
              <a:gd name="adj1" fmla="val -36970"/>
              <a:gd name="adj2" fmla="val 48187"/>
            </a:avLst>
          </a:prstGeom>
          <a:solidFill>
            <a:srgbClr val="f2dcdb"/>
          </a:solidFill>
          <a:ln w="76320">
            <a:solidFill>
              <a:srgbClr val="ffffff"/>
            </a:solidFill>
            <a:bevel/>
          </a:ln>
        </p:spPr>
        <p:txBody>
          <a:bodyPr lIns="90000" rIns="90000" tIns="45000" bIns="45000" anchor="ctr"/>
          <a:p>
            <a:pPr algn="ctr">
              <a:lnSpc>
                <a:spcPct val="100000"/>
              </a:lnSpc>
            </a:pPr>
            <a:r>
              <a:rPr lang="fr-FR" sz="3200">
                <a:solidFill>
                  <a:srgbClr val="aa28ba"/>
                </a:solidFill>
                <a:latin typeface="Futura Condensed"/>
              </a:rPr>
              <a:t>FEELING STUCK?</a:t>
            </a:r>
            <a:endParaRPr/>
          </a:p>
          <a:p>
            <a:pPr algn="ctr">
              <a:lnSpc>
                <a:spcPct val="100000"/>
              </a:lnSpc>
            </a:pPr>
            <a:r>
              <a:rPr lang="fr-FR" sz="1600" baseline="-25000">
                <a:solidFill>
                  <a:srgbClr val="aa28ba"/>
                </a:solidFill>
                <a:latin typeface="Futura Condensed"/>
              </a:rPr>
              <a:t>THAT’S OKAY! TRY THESE THINGS…</a:t>
            </a:r>
            <a:endParaRPr/>
          </a:p>
        </p:txBody>
      </p:sp>
      <p:sp>
        <p:nvSpPr>
          <p:cNvPr id="277" name="CustomShape 10"/>
          <p:cNvSpPr/>
          <p:nvPr/>
        </p:nvSpPr>
        <p:spPr>
          <a:xfrm>
            <a:off x="4170600" y="8517960"/>
            <a:ext cx="3330720" cy="1732320"/>
          </a:xfrm>
          <a:prstGeom prst="rect">
            <a:avLst/>
          </a:prstGeom>
          <a:noFill/>
          <a:ln w="6480">
            <a:noFill/>
          </a:ln>
        </p:spPr>
        <p:txBody>
          <a:bodyPr tIns="45000" bIns="45000"/>
          <a:p>
            <a:pPr>
              <a:lnSpc>
                <a:spcPct val="100000"/>
              </a:lnSpc>
              <a:buFont typeface="Lucida Grande"/>
              <a:buChar char="+"/>
            </a:pPr>
            <a:r>
              <a:rPr lang="fr-FR" sz="1200">
                <a:solidFill>
                  <a:srgbClr val="000000"/>
                </a:solidFill>
                <a:latin typeface="Futura Condensed"/>
              </a:rPr>
              <a:t>Add your project to the Conversations studio: </a:t>
            </a:r>
            <a:r>
              <a:rPr lang="fr-FR" sz="1200">
                <a:solidFill>
                  <a:srgbClr val="000000"/>
                </a:solidFill>
                <a:latin typeface="Futura Condensed"/>
              </a:rPr>
              <a:t>
</a:t>
            </a:r>
            <a:r>
              <a:rPr lang="fr-FR" sz="1200">
                <a:solidFill>
                  <a:srgbClr val="000000"/>
                </a:solidFill>
                <a:latin typeface="Futura Condensed"/>
              </a:rPr>
              <a:t>http://scratch.mit.edu/studios/475547</a:t>
            </a:r>
            <a:endParaRPr/>
          </a:p>
          <a:p>
            <a:pPr>
              <a:lnSpc>
                <a:spcPct val="100000"/>
              </a:lnSpc>
              <a:buFont typeface="Lucida Grande"/>
              <a:buChar char="+"/>
            </a:pPr>
            <a:r>
              <a:rPr lang="fr-FR" sz="1200">
                <a:solidFill>
                  <a:srgbClr val="000000"/>
                </a:solidFill>
                <a:latin typeface="Futura Condensed"/>
              </a:rPr>
              <a:t>Challenge yourself to do more! Add other characters and conversations.</a:t>
            </a:r>
            <a:endParaRPr/>
          </a:p>
          <a:p>
            <a:pPr>
              <a:lnSpc>
                <a:spcPct val="100000"/>
              </a:lnSpc>
              <a:buFont typeface="Lucida Grande"/>
              <a:buChar char="+"/>
            </a:pPr>
            <a:r>
              <a:rPr lang="fr-FR" sz="1200">
                <a:solidFill>
                  <a:srgbClr val="000000"/>
                </a:solidFill>
                <a:latin typeface="Futura Condensed"/>
              </a:rPr>
              <a:t>Share your project with a neighbor and walk them through your process of exploration and design.</a:t>
            </a:r>
            <a:endParaRPr/>
          </a:p>
          <a:p>
            <a:pPr>
              <a:lnSpc>
                <a:spcPct val="100000"/>
              </a:lnSpc>
              <a:buFont typeface="Lucida Grande"/>
              <a:buChar char="+"/>
            </a:pPr>
            <a:r>
              <a:rPr lang="fr-FR" sz="1200">
                <a:solidFill>
                  <a:srgbClr val="000000"/>
                </a:solidFill>
                <a:latin typeface="Futura Condensed"/>
              </a:rPr>
              <a:t>Help a neighbor!</a:t>
            </a:r>
            <a:endParaRPr/>
          </a:p>
        </p:txBody>
      </p:sp>
      <p:sp>
        <p:nvSpPr>
          <p:cNvPr id="278" name="CustomShape 11"/>
          <p:cNvSpPr/>
          <p:nvPr/>
        </p:nvSpPr>
        <p:spPr>
          <a:xfrm>
            <a:off x="457920" y="8517960"/>
            <a:ext cx="3227040" cy="191484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Brainstorm ideas with a neighbor! Generate a list of possible solutions and test them out together.</a:t>
            </a:r>
            <a:endParaRPr/>
          </a:p>
          <a:p>
            <a:pPr>
              <a:lnSpc>
                <a:spcPct val="100000"/>
              </a:lnSpc>
              <a:buFont typeface="Wingdings" charset="2"/>
              <a:buChar char=""/>
            </a:pPr>
            <a:r>
              <a:rPr lang="fr-FR" sz="1200">
                <a:solidFill>
                  <a:srgbClr val="000000"/>
                </a:solidFill>
                <a:latin typeface="Futura Condensed"/>
              </a:rPr>
              <a:t>Try using the broadcast and when I receive blocks in different parts of your project.</a:t>
            </a:r>
            <a:endParaRPr/>
          </a:p>
          <a:p>
            <a:pPr>
              <a:lnSpc>
                <a:spcPct val="100000"/>
              </a:lnSpc>
              <a:buFont typeface="Wingdings" charset="2"/>
              <a:buChar char=""/>
            </a:pPr>
            <a:r>
              <a:rPr lang="fr-FR" sz="1200">
                <a:solidFill>
                  <a:srgbClr val="000000"/>
                </a:solidFill>
                <a:latin typeface="Futura Condensed"/>
              </a:rPr>
              <a:t>Explore projects in the Conversations studio to get inspiration for different ways to coordinate conversations between sprites.</a:t>
            </a:r>
            <a:endParaRPr/>
          </a:p>
        </p:txBody>
      </p:sp>
      <p:sp>
        <p:nvSpPr>
          <p:cNvPr id="279" name="Line 12"/>
          <p:cNvSpPr/>
          <p:nvPr/>
        </p:nvSpPr>
        <p:spPr>
          <a:xfrm>
            <a:off x="3962520" y="8403480"/>
            <a:ext cx="0" cy="1527840"/>
          </a:xfrm>
          <a:prstGeom prst="line">
            <a:avLst/>
          </a:prstGeom>
          <a:ln w="6480">
            <a:solidFill>
              <a:srgbClr val="808080"/>
            </a:solidFill>
            <a:custDash>
              <a:ds d="140000" sp="105000"/>
            </a:custDash>
            <a:round/>
          </a:ln>
        </p:spPr>
      </p:sp>
      <p:pic>
        <p:nvPicPr>
          <p:cNvPr id="280" name="Picture 2" descr=""/>
          <p:cNvPicPr/>
          <p:nvPr/>
        </p:nvPicPr>
        <p:blipFill>
          <a:blip r:embed="rId1"/>
          <a:srcRect l="439886" t="201879" r="398585" b="693421"/>
          <a:stretch>
            <a:fillRect/>
          </a:stretch>
        </p:blipFill>
        <p:spPr>
          <a:xfrm>
            <a:off x="3962520" y="704520"/>
            <a:ext cx="3236040" cy="2358360"/>
          </a:xfrm>
          <a:prstGeom prst="rect">
            <a:avLst/>
          </a:prstGeom>
          <a:ln>
            <a:noFill/>
          </a:ln>
        </p:spPr>
      </p:pic>
      <p:sp>
        <p:nvSpPr>
          <p:cNvPr id="281" name="CustomShape 13"/>
          <p:cNvSpPr/>
          <p:nvPr/>
        </p:nvSpPr>
        <p:spPr>
          <a:xfrm>
            <a:off x="2891520" y="5578920"/>
            <a:ext cx="405720" cy="360"/>
          </a:xfrm>
          <a:prstGeom prst="straightConnector1">
            <a:avLst/>
          </a:prstGeom>
          <a:noFill/>
          <a:ln w="12600">
            <a:solidFill>
              <a:srgbClr val="000000"/>
            </a:solidFill>
            <a:custDash>
              <a:ds d="140000" sp="105000"/>
            </a:custDash>
            <a:round/>
          </a:ln>
        </p:spPr>
      </p:sp>
      <p:sp>
        <p:nvSpPr>
          <p:cNvPr id="282" name="CustomShape 14"/>
          <p:cNvSpPr/>
          <p:nvPr/>
        </p:nvSpPr>
        <p:spPr>
          <a:xfrm flipH="1">
            <a:off x="3295440" y="5576040"/>
            <a:ext cx="360" cy="634680"/>
          </a:xfrm>
          <a:prstGeom prst="straightConnector1">
            <a:avLst/>
          </a:prstGeom>
          <a:noFill/>
          <a:ln w="12600">
            <a:solidFill>
              <a:srgbClr val="000000"/>
            </a:solidFill>
            <a:custDash>
              <a:ds d="140000" sp="105000"/>
            </a:custDash>
            <a:round/>
            <a:tailEnd len="med" type="triangle" w="med"/>
          </a:ln>
        </p:spPr>
      </p:sp>
      <p:sp>
        <p:nvSpPr>
          <p:cNvPr id="283" name="CustomShape 15"/>
          <p:cNvSpPr/>
          <p:nvPr/>
        </p:nvSpPr>
        <p:spPr>
          <a:xfrm>
            <a:off x="3042360" y="5119200"/>
            <a:ext cx="1127880" cy="360"/>
          </a:xfrm>
          <a:prstGeom prst="straightConnector1">
            <a:avLst/>
          </a:prstGeom>
          <a:noFill/>
          <a:ln w="12600">
            <a:solidFill>
              <a:srgbClr val="000000"/>
            </a:solidFill>
            <a:custDash>
              <a:ds d="140000" sp="105000"/>
            </a:custDash>
            <a:round/>
            <a:tailEnd len="med" type="triangle" w="med"/>
          </a:ln>
        </p:spPr>
      </p:sp>
      <p:pic>
        <p:nvPicPr>
          <p:cNvPr id="284" name="Picture 99" descr=""/>
          <p:cNvPicPr/>
          <p:nvPr/>
        </p:nvPicPr>
        <p:blipFill>
          <a:blip r:embed="rId2"/>
          <a:stretch>
            <a:fillRect/>
          </a:stretch>
        </p:blipFill>
        <p:spPr>
          <a:xfrm>
            <a:off x="4228920" y="3873960"/>
            <a:ext cx="2620800" cy="2123280"/>
          </a:xfrm>
          <a:prstGeom prst="rect">
            <a:avLst/>
          </a:prstGeom>
          <a:ln>
            <a:noFill/>
          </a:ln>
        </p:spPr>
      </p:pic>
      <p:pic>
        <p:nvPicPr>
          <p:cNvPr id="285" name="Picture 104" descr=""/>
          <p:cNvPicPr/>
          <p:nvPr/>
        </p:nvPicPr>
        <p:blipFill>
          <a:blip r:embed="rId3"/>
          <a:srcRect l="0" t="30556" r="0" b="0"/>
          <a:stretch>
            <a:fillRect/>
          </a:stretch>
        </p:blipFill>
        <p:spPr>
          <a:xfrm>
            <a:off x="2780640" y="6270480"/>
            <a:ext cx="2552040" cy="1461600"/>
          </a:xfrm>
          <a:prstGeom prst="rect">
            <a:avLst/>
          </a:prstGeom>
          <a:ln>
            <a:noFill/>
          </a:ln>
        </p:spPr>
      </p:pic>
      <p:sp>
        <p:nvSpPr>
          <p:cNvPr id="286" name="CustomShape 16"/>
          <p:cNvSpPr/>
          <p:nvPr/>
        </p:nvSpPr>
        <p:spPr>
          <a:xfrm>
            <a:off x="2571120" y="449280"/>
            <a:ext cx="650880" cy="360"/>
          </a:xfrm>
          <a:prstGeom prst="straightConnector1">
            <a:avLst/>
          </a:prstGeom>
          <a:noFill/>
          <a:ln w="12600">
            <a:solidFill>
              <a:srgbClr val="000000"/>
            </a:solidFill>
            <a:custDash>
              <a:ds d="140000" sp="105000"/>
            </a:custDash>
            <a:round/>
          </a:ln>
        </p:spPr>
      </p:sp>
      <p:sp>
        <p:nvSpPr>
          <p:cNvPr id="287" name="CustomShape 17"/>
          <p:cNvSpPr/>
          <p:nvPr/>
        </p:nvSpPr>
        <p:spPr>
          <a:xfrm flipH="1">
            <a:off x="3221640" y="443520"/>
            <a:ext cx="360" cy="1335600"/>
          </a:xfrm>
          <a:prstGeom prst="straightConnector1">
            <a:avLst/>
          </a:prstGeom>
          <a:noFill/>
          <a:ln w="12600">
            <a:solidFill>
              <a:srgbClr val="000000"/>
            </a:solidFill>
            <a:custDash>
              <a:ds d="140000" sp="105000"/>
            </a:custDash>
            <a:round/>
          </a:ln>
        </p:spPr>
      </p:sp>
      <p:sp>
        <p:nvSpPr>
          <p:cNvPr id="288" name="CustomShape 18"/>
          <p:cNvSpPr/>
          <p:nvPr/>
        </p:nvSpPr>
        <p:spPr>
          <a:xfrm>
            <a:off x="2576160" y="444240"/>
            <a:ext cx="360" cy="311400"/>
          </a:xfrm>
          <a:prstGeom prst="straightConnector1">
            <a:avLst/>
          </a:prstGeom>
          <a:noFill/>
          <a:ln w="12600">
            <a:solidFill>
              <a:srgbClr val="000000"/>
            </a:solidFill>
            <a:custDash>
              <a:ds d="140000" sp="105000"/>
            </a:custDash>
            <a:round/>
          </a:ln>
        </p:spPr>
      </p:sp>
      <p:sp>
        <p:nvSpPr>
          <p:cNvPr id="289" name="CustomShape 19"/>
          <p:cNvSpPr/>
          <p:nvPr/>
        </p:nvSpPr>
        <p:spPr>
          <a:xfrm>
            <a:off x="2782440" y="1766160"/>
            <a:ext cx="439560" cy="360"/>
          </a:xfrm>
          <a:prstGeom prst="straightConnector1">
            <a:avLst/>
          </a:prstGeom>
          <a:noFill/>
          <a:ln w="12600">
            <a:solidFill>
              <a:srgbClr val="000000"/>
            </a:solidFill>
            <a:custDash>
              <a:ds d="140000" sp="105000"/>
            </a:custDash>
            <a:round/>
            <a:headEnd len="med" type="triangle" w="med"/>
          </a:ln>
        </p:spPr>
      </p:sp>
      <p:sp>
        <p:nvSpPr>
          <p:cNvPr id="290" name="CustomShape 20"/>
          <p:cNvSpPr/>
          <p:nvPr/>
        </p:nvSpPr>
        <p:spPr>
          <a:xfrm>
            <a:off x="457920" y="647640"/>
            <a:ext cx="2815560" cy="1156680"/>
          </a:xfrm>
          <a:prstGeom prst="rect">
            <a:avLst/>
          </a:prstGeom>
          <a:noFill/>
          <a:ln>
            <a:noFill/>
          </a:ln>
        </p:spPr>
        <p:txBody>
          <a:bodyPr lIns="90000" rIns="90000" tIns="45000" bIns="45000"/>
          <a:p>
            <a:pPr>
              <a:lnSpc>
                <a:spcPct val="100000"/>
              </a:lnSpc>
            </a:pPr>
            <a:r>
              <a:rPr lang="fr-FR" sz="3500">
                <a:solidFill>
                  <a:srgbClr val="000000"/>
                </a:solidFill>
                <a:latin typeface="Futura Condensed"/>
              </a:rPr>
              <a:t>CONVERSATIONS</a:t>
            </a: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1" name="CustomShape 1"/>
          <p:cNvSpPr/>
          <p:nvPr/>
        </p:nvSpPr>
        <p:spPr>
          <a:xfrm>
            <a:off x="551160" y="3328560"/>
            <a:ext cx="3231000" cy="47444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 show example projects from the </a:t>
            </a:r>
            <a:r>
              <a:rPr lang="fr-FR" sz="1200">
                <a:solidFill>
                  <a:srgbClr val="000000"/>
                </a:solidFill>
                <a:latin typeface="Futura Condensed"/>
              </a:rPr>
              <a:t>Scenes studio and</a:t>
            </a:r>
            <a:r>
              <a:rPr lang="fr-FR" sz="1200">
                <a:solidFill>
                  <a:srgbClr val="000000"/>
                </a:solidFill>
                <a:latin typeface="Futura Condensed"/>
              </a:rPr>
              <a:t> have the </a:t>
            </a:r>
            <a:r>
              <a:rPr lang="fr-FR" sz="1200">
                <a:solidFill>
                  <a:srgbClr val="000000"/>
                </a:solidFill>
                <a:latin typeface="Futura Condensed"/>
              </a:rPr>
              <a:t>Scenes </a:t>
            </a:r>
            <a:r>
              <a:rPr lang="fr-FR" sz="1200">
                <a:solidFill>
                  <a:srgbClr val="000000"/>
                </a:solidFill>
                <a:latin typeface="Futura Condensed"/>
              </a:rPr>
              <a:t>handout available to guide students.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time to develop a project that includes multiple scene changes using different backdrops, such as in a slideshow. Challenge students to explore and manipulate scripts in the Stage to initiate backdrop changes.</a:t>
            </a:r>
            <a:endParaRPr/>
          </a:p>
          <a:p>
            <a:pPr>
              <a:lnSpc>
                <a:spcPct val="100000"/>
              </a:lnSpc>
            </a:pPr>
            <a:endParaRPr/>
          </a:p>
          <a:p>
            <a:pPr>
              <a:lnSpc>
                <a:spcPct val="100000"/>
              </a:lnSpc>
              <a:buFont typeface="Wingdings" charset="2"/>
              <a:buChar char=""/>
            </a:pPr>
            <a:r>
              <a:rPr lang="fr-FR" sz="1200">
                <a:solidFill>
                  <a:srgbClr val="000000"/>
                </a:solidFill>
                <a:latin typeface="Futura Condensed"/>
              </a:rPr>
              <a:t>Allow students to share their projects with one another. We suggest the design demo activity: invite a few students to present their work to the class and demonstrate how they implemented switching backdrops. </a:t>
            </a:r>
            <a:r>
              <a:rPr lang="fr-FR" sz="1200">
                <a:solidFill>
                  <a:srgbClr val="000000"/>
                </a:solidFill>
                <a:latin typeface="Futura Condensed"/>
              </a:rPr>
              <a:t>Optionally, have students add their projects to the Scenes studio or a class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 design process by responding to the reflection prompts in their design journals or in a group discussion.</a:t>
            </a:r>
            <a:endParaRPr/>
          </a:p>
        </p:txBody>
      </p:sp>
      <p:sp>
        <p:nvSpPr>
          <p:cNvPr id="292" name="CustomShape 2"/>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293" name="Line 3"/>
          <p:cNvSpPr/>
          <p:nvPr/>
        </p:nvSpPr>
        <p:spPr>
          <a:xfrm flipV="1">
            <a:off x="550800" y="3163320"/>
            <a:ext cx="3231360" cy="8640"/>
          </a:xfrm>
          <a:prstGeom prst="line">
            <a:avLst/>
          </a:prstGeom>
          <a:ln w="9360">
            <a:solidFill>
              <a:srgbClr val="000000"/>
            </a:solidFill>
            <a:round/>
          </a:ln>
        </p:spPr>
      </p:sp>
      <p:sp>
        <p:nvSpPr>
          <p:cNvPr id="294" name="CustomShape 4"/>
          <p:cNvSpPr/>
          <p:nvPr/>
        </p:nvSpPr>
        <p:spPr>
          <a:xfrm>
            <a:off x="4222080" y="795240"/>
            <a:ext cx="2999520" cy="212796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be able to create a project that experiments with changing backdrops, like a story with multiple scenes or a slideshow</a:t>
            </a:r>
            <a:endParaRPr/>
          </a:p>
          <a:p>
            <a:pPr>
              <a:lnSpc>
                <a:spcPct val="100000"/>
              </a:lnSpc>
              <a:buFont typeface="Lucida Grande"/>
              <a:buChar char="+"/>
            </a:pPr>
            <a:r>
              <a:rPr lang="fr-FR" sz="1200">
                <a:solidFill>
                  <a:srgbClr val="000000"/>
                </a:solidFill>
                <a:latin typeface="Futura Condensed"/>
              </a:rPr>
              <a:t>gain more familiarity with the computational concepts of events and parallelism and the practice of experimenting and iterating</a:t>
            </a:r>
            <a:endParaRPr/>
          </a:p>
        </p:txBody>
      </p:sp>
      <p:sp>
        <p:nvSpPr>
          <p:cNvPr id="295" name="CustomShape 5"/>
          <p:cNvSpPr/>
          <p:nvPr/>
        </p:nvSpPr>
        <p:spPr>
          <a:xfrm>
            <a:off x="4105080" y="3328560"/>
            <a:ext cx="3116880" cy="8197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Scenes handout</a:t>
            </a:r>
            <a:endParaRPr/>
          </a:p>
          <a:p>
            <a:pPr>
              <a:lnSpc>
                <a:spcPct val="100000"/>
              </a:lnSpc>
              <a:buFont typeface="Wingdings" charset="2"/>
              <a:buChar char=""/>
            </a:pPr>
            <a:r>
              <a:rPr lang="fr-FR" sz="1200">
                <a:solidFill>
                  <a:srgbClr val="000000"/>
                </a:solidFill>
                <a:latin typeface="Futura Condensed"/>
              </a:rPr>
              <a:t>Scenes studio</a:t>
            </a:r>
            <a:r>
              <a:rPr lang="fr-FR" sz="1200">
                <a:solidFill>
                  <a:srgbClr val="000000"/>
                </a:solidFill>
                <a:latin typeface="Futura Condensed"/>
              </a:rPr>
              <a:t>
</a:t>
            </a:r>
            <a:r>
              <a:rPr lang="fr-FR" sz="1200">
                <a:solidFill>
                  <a:srgbClr val="000000"/>
                </a:solidFill>
                <a:latin typeface="Futura Condensed"/>
              </a:rPr>
              <a:t>http://scratch.mit.edu/studios/475550</a:t>
            </a:r>
            <a:endParaRPr/>
          </a:p>
        </p:txBody>
      </p:sp>
      <p:sp>
        <p:nvSpPr>
          <p:cNvPr id="296" name="CustomShape 6"/>
          <p:cNvSpPr/>
          <p:nvPr/>
        </p:nvSpPr>
        <p:spPr>
          <a:xfrm>
            <a:off x="400788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297" name="Line 7"/>
          <p:cNvSpPr/>
          <p:nvPr/>
        </p:nvSpPr>
        <p:spPr>
          <a:xfrm flipV="1">
            <a:off x="4104720" y="3163320"/>
            <a:ext cx="3117240" cy="8640"/>
          </a:xfrm>
          <a:prstGeom prst="line">
            <a:avLst/>
          </a:prstGeom>
          <a:ln w="9360">
            <a:solidFill>
              <a:srgbClr val="000000"/>
            </a:solidFill>
            <a:round/>
          </a:ln>
        </p:spPr>
      </p:sp>
      <p:sp>
        <p:nvSpPr>
          <p:cNvPr id="298" name="CustomShape 8"/>
          <p:cNvSpPr/>
          <p:nvPr/>
        </p:nvSpPr>
        <p:spPr>
          <a:xfrm>
            <a:off x="4105080" y="4581720"/>
            <a:ext cx="3116880" cy="17323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does the Stage have in common with sprites?</a:t>
            </a:r>
            <a:endParaRPr/>
          </a:p>
          <a:p>
            <a:pPr>
              <a:lnSpc>
                <a:spcPct val="100000"/>
              </a:lnSpc>
              <a:buFont typeface="Lucida Grande"/>
              <a:buChar char="+"/>
            </a:pPr>
            <a:r>
              <a:rPr lang="fr-FR" sz="1200">
                <a:solidFill>
                  <a:srgbClr val="000000"/>
                </a:solidFill>
                <a:latin typeface="Futura Condensed"/>
              </a:rPr>
              <a:t>How is the Stage different from sprites?</a:t>
            </a:r>
            <a:endParaRPr/>
          </a:p>
          <a:p>
            <a:pPr>
              <a:lnSpc>
                <a:spcPct val="100000"/>
              </a:lnSpc>
              <a:buFont typeface="Lucida Grande"/>
              <a:buChar char="+"/>
            </a:pPr>
            <a:r>
              <a:rPr lang="fr-FR" sz="1200">
                <a:solidFill>
                  <a:srgbClr val="000000"/>
                </a:solidFill>
                <a:latin typeface="Futura Condensed"/>
              </a:rPr>
              <a:t>How do you initiate a sprite’s actions in a scene? </a:t>
            </a:r>
            <a:endParaRPr/>
          </a:p>
          <a:p>
            <a:pPr>
              <a:lnSpc>
                <a:spcPct val="100000"/>
              </a:lnSpc>
              <a:buFont typeface="Lucida Grande"/>
              <a:buChar char="+"/>
            </a:pPr>
            <a:r>
              <a:rPr lang="fr-FR" sz="1200">
                <a:solidFill>
                  <a:srgbClr val="000000"/>
                </a:solidFill>
                <a:latin typeface="Futura Condensed"/>
              </a:rPr>
              <a:t>What other types of projects (beyond animations) use scene changes?</a:t>
            </a:r>
            <a:endParaRPr/>
          </a:p>
        </p:txBody>
      </p:sp>
      <p:sp>
        <p:nvSpPr>
          <p:cNvPr id="299" name="CustomShape 9"/>
          <p:cNvSpPr/>
          <p:nvPr/>
        </p:nvSpPr>
        <p:spPr>
          <a:xfrm>
            <a:off x="4007880" y="408600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300" name="Line 10"/>
          <p:cNvSpPr/>
          <p:nvPr/>
        </p:nvSpPr>
        <p:spPr>
          <a:xfrm flipV="1">
            <a:off x="4104720" y="4416480"/>
            <a:ext cx="3117240" cy="8640"/>
          </a:xfrm>
          <a:prstGeom prst="line">
            <a:avLst/>
          </a:prstGeom>
          <a:ln w="9360">
            <a:solidFill>
              <a:srgbClr val="000000"/>
            </a:solidFill>
            <a:round/>
          </a:ln>
        </p:spPr>
      </p:sp>
      <p:sp>
        <p:nvSpPr>
          <p:cNvPr id="301" name="CustomShape 11"/>
          <p:cNvSpPr/>
          <p:nvPr/>
        </p:nvSpPr>
        <p:spPr>
          <a:xfrm>
            <a:off x="4105080" y="6207120"/>
            <a:ext cx="3116880" cy="6372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Do projects successfully coordinate multiple scenes using changing backdrops?</a:t>
            </a:r>
            <a:endParaRPr/>
          </a:p>
        </p:txBody>
      </p:sp>
      <p:sp>
        <p:nvSpPr>
          <p:cNvPr id="302" name="CustomShape 12"/>
          <p:cNvSpPr/>
          <p:nvPr/>
        </p:nvSpPr>
        <p:spPr>
          <a:xfrm>
            <a:off x="4007880" y="571140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303" name="Line 13"/>
          <p:cNvSpPr/>
          <p:nvPr/>
        </p:nvSpPr>
        <p:spPr>
          <a:xfrm flipV="1">
            <a:off x="4104720" y="6042240"/>
            <a:ext cx="3117240" cy="8280"/>
          </a:xfrm>
          <a:prstGeom prst="line">
            <a:avLst/>
          </a:prstGeom>
          <a:ln w="9360">
            <a:solidFill>
              <a:srgbClr val="000000"/>
            </a:solidFill>
            <a:round/>
          </a:ln>
        </p:spPr>
      </p:sp>
      <p:sp>
        <p:nvSpPr>
          <p:cNvPr id="304" name="CustomShape 14"/>
          <p:cNvSpPr/>
          <p:nvPr/>
        </p:nvSpPr>
        <p:spPr>
          <a:xfrm>
            <a:off x="1308240" y="595800"/>
            <a:ext cx="2815560" cy="1796760"/>
          </a:xfrm>
          <a:prstGeom prst="rect">
            <a:avLst/>
          </a:prstGeom>
          <a:noFill/>
          <a:ln>
            <a:noFill/>
          </a:ln>
        </p:spPr>
        <p:txBody>
          <a:bodyPr lIns="90000" rIns="90000" tIns="45000" bIns="45000"/>
          <a:p>
            <a:pPr>
              <a:lnSpc>
                <a:spcPct val="100000"/>
              </a:lnSpc>
            </a:pPr>
            <a:r>
              <a:rPr lang="fr-FR" sz="5600">
                <a:solidFill>
                  <a:srgbClr val="000000"/>
                </a:solidFill>
                <a:latin typeface="Futura Condensed"/>
              </a:rPr>
              <a:t>SCENES</a:t>
            </a:r>
            <a:endParaRPr/>
          </a:p>
        </p:txBody>
      </p:sp>
      <p:sp>
        <p:nvSpPr>
          <p:cNvPr id="305" name="CustomShape 15"/>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306" name="Line 16"/>
          <p:cNvSpPr/>
          <p:nvPr/>
        </p:nvSpPr>
        <p:spPr>
          <a:xfrm flipV="1">
            <a:off x="550800" y="7968960"/>
            <a:ext cx="6671160" cy="14040"/>
          </a:xfrm>
          <a:prstGeom prst="line">
            <a:avLst/>
          </a:prstGeom>
          <a:ln w="9360">
            <a:solidFill>
              <a:srgbClr val="000000"/>
            </a:solidFill>
            <a:round/>
          </a:ln>
        </p:spPr>
      </p:sp>
      <p:sp>
        <p:nvSpPr>
          <p:cNvPr id="307" name="CustomShape 17"/>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308" name="Line 18"/>
          <p:cNvSpPr/>
          <p:nvPr/>
        </p:nvSpPr>
        <p:spPr>
          <a:xfrm>
            <a:off x="3856680" y="8086680"/>
            <a:ext cx="0" cy="1805760"/>
          </a:xfrm>
          <a:prstGeom prst="line">
            <a:avLst/>
          </a:prstGeom>
          <a:ln w="6480">
            <a:solidFill>
              <a:srgbClr val="808080"/>
            </a:solidFill>
            <a:custDash>
              <a:ds d="140000" sp="105000"/>
            </a:custDash>
            <a:round/>
          </a:ln>
        </p:spPr>
      </p:sp>
      <p:sp>
        <p:nvSpPr>
          <p:cNvPr id="309" name="CustomShape 19"/>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310" name="Line 20"/>
          <p:cNvSpPr/>
          <p:nvPr/>
        </p:nvSpPr>
        <p:spPr>
          <a:xfrm flipH="1">
            <a:off x="4401000" y="8385840"/>
            <a:ext cx="2814840" cy="0"/>
          </a:xfrm>
          <a:prstGeom prst="line">
            <a:avLst/>
          </a:prstGeom>
          <a:ln w="6480">
            <a:solidFill>
              <a:srgbClr val="000000"/>
            </a:solidFill>
            <a:custDash>
              <a:ds d="140000" sp="105000"/>
            </a:custDash>
            <a:round/>
          </a:ln>
        </p:spPr>
      </p:sp>
      <p:sp>
        <p:nvSpPr>
          <p:cNvPr id="311" name="Line 21"/>
          <p:cNvSpPr/>
          <p:nvPr/>
        </p:nvSpPr>
        <p:spPr>
          <a:xfrm flipH="1">
            <a:off x="4401000" y="8679240"/>
            <a:ext cx="2814840" cy="0"/>
          </a:xfrm>
          <a:prstGeom prst="line">
            <a:avLst/>
          </a:prstGeom>
          <a:ln w="6480">
            <a:solidFill>
              <a:srgbClr val="000000"/>
            </a:solidFill>
            <a:custDash>
              <a:ds d="140000" sp="105000"/>
            </a:custDash>
            <a:round/>
          </a:ln>
        </p:spPr>
      </p:sp>
      <p:sp>
        <p:nvSpPr>
          <p:cNvPr id="312" name="Line 22"/>
          <p:cNvSpPr/>
          <p:nvPr/>
        </p:nvSpPr>
        <p:spPr>
          <a:xfrm flipH="1">
            <a:off x="4401000" y="8975520"/>
            <a:ext cx="2820960" cy="0"/>
          </a:xfrm>
          <a:prstGeom prst="line">
            <a:avLst/>
          </a:prstGeom>
          <a:ln w="6480">
            <a:solidFill>
              <a:srgbClr val="000000"/>
            </a:solidFill>
            <a:custDash>
              <a:ds d="140000" sp="105000"/>
            </a:custDash>
            <a:round/>
          </a:ln>
        </p:spPr>
      </p:sp>
      <p:sp>
        <p:nvSpPr>
          <p:cNvPr id="313" name="Line 23"/>
          <p:cNvSpPr/>
          <p:nvPr/>
        </p:nvSpPr>
        <p:spPr>
          <a:xfrm flipH="1">
            <a:off x="4401000" y="9269280"/>
            <a:ext cx="2814840" cy="0"/>
          </a:xfrm>
          <a:prstGeom prst="line">
            <a:avLst/>
          </a:prstGeom>
          <a:ln w="6480">
            <a:solidFill>
              <a:srgbClr val="000000"/>
            </a:solidFill>
            <a:custDash>
              <a:ds d="140000" sp="105000"/>
            </a:custDash>
            <a:round/>
          </a:ln>
        </p:spPr>
      </p:sp>
      <p:sp>
        <p:nvSpPr>
          <p:cNvPr id="314" name="CustomShape 24"/>
          <p:cNvSpPr/>
          <p:nvPr/>
        </p:nvSpPr>
        <p:spPr>
          <a:xfrm>
            <a:off x="551160" y="8142840"/>
            <a:ext cx="3231000" cy="136728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If students are having trouble figuring out how to switch backdrops, encourage them to tinker with blocks under the Looks category, especially the switch backdrop to, switch backdrop to and wait, and next backdrop blocks.</a:t>
            </a:r>
            <a:endParaRPr/>
          </a:p>
        </p:txBody>
      </p:sp>
      <p:sp>
        <p:nvSpPr>
          <p:cNvPr id="315" name="CustomShape 25"/>
          <p:cNvSpPr/>
          <p:nvPr/>
        </p:nvSpPr>
        <p:spPr>
          <a:xfrm>
            <a:off x="2535480" y="169452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316" name="Picture 106" descr=""/>
          <p:cNvPicPr/>
          <p:nvPr/>
        </p:nvPicPr>
        <p:blipFill>
          <a:blip r:embed="rId1"/>
          <a:stretch>
            <a:fillRect/>
          </a:stretch>
        </p:blipFill>
        <p:spPr>
          <a:xfrm>
            <a:off x="2274120" y="1752480"/>
            <a:ext cx="328680" cy="328680"/>
          </a:xfrm>
          <a:prstGeom prst="rect">
            <a:avLst/>
          </a:prstGeom>
          <a:ln>
            <a:noFill/>
          </a:ln>
        </p:spPr>
      </p:pic>
      <p:sp>
        <p:nvSpPr>
          <p:cNvPr id="317" name="Line 26"/>
          <p:cNvSpPr/>
          <p:nvPr/>
        </p:nvSpPr>
        <p:spPr>
          <a:xfrm>
            <a:off x="3890520" y="794160"/>
            <a:ext cx="0" cy="1123200"/>
          </a:xfrm>
          <a:prstGeom prst="line">
            <a:avLst/>
          </a:prstGeom>
          <a:ln w="3240">
            <a:solidFill>
              <a:srgbClr val="000000"/>
            </a:solidFill>
            <a:custDash>
              <a:ds d="140000" sp="105000"/>
            </a:custDash>
            <a:round/>
          </a:ln>
        </p:spPr>
      </p:sp>
      <p:sp>
        <p:nvSpPr>
          <p:cNvPr id="318" name="Line 27"/>
          <p:cNvSpPr/>
          <p:nvPr/>
        </p:nvSpPr>
        <p:spPr>
          <a:xfrm flipH="1">
            <a:off x="3669480" y="794520"/>
            <a:ext cx="221040" cy="0"/>
          </a:xfrm>
          <a:prstGeom prst="line">
            <a:avLst/>
          </a:prstGeom>
          <a:ln w="3240">
            <a:solidFill>
              <a:srgbClr val="000000"/>
            </a:solidFill>
            <a:custDash>
              <a:ds d="140000" sp="105000"/>
            </a:custDash>
            <a:round/>
          </a:ln>
        </p:spPr>
      </p:sp>
      <p:sp>
        <p:nvSpPr>
          <p:cNvPr id="319" name="Line 28"/>
          <p:cNvSpPr/>
          <p:nvPr/>
        </p:nvSpPr>
        <p:spPr>
          <a:xfrm flipH="1">
            <a:off x="3669480" y="1912680"/>
            <a:ext cx="221040" cy="0"/>
          </a:xfrm>
          <a:prstGeom prst="line">
            <a:avLst/>
          </a:prstGeom>
          <a:ln w="3240">
            <a:solidFill>
              <a:srgbClr val="000000"/>
            </a:solidFill>
            <a:custDash>
              <a:ds d="140000" sp="105000"/>
            </a:custDash>
            <a:round/>
            <a:tailEnd len="med" type="triangle" w="med"/>
          </a:ln>
        </p:spPr>
      </p:sp>
      <p:sp>
        <p:nvSpPr>
          <p:cNvPr id="320" name="Line 29"/>
          <p:cNvSpPr/>
          <p:nvPr/>
        </p:nvSpPr>
        <p:spPr>
          <a:xfrm>
            <a:off x="3890520" y="1342800"/>
            <a:ext cx="221040" cy="0"/>
          </a:xfrm>
          <a:prstGeom prst="line">
            <a:avLst/>
          </a:prstGeom>
          <a:ln w="3240">
            <a:solidFill>
              <a:srgbClr val="000000"/>
            </a:solidFill>
            <a:custDash>
              <a:ds d="140000" sp="105000"/>
            </a:custDash>
            <a:round/>
            <a:tailEnd len="med" type="triangle" w="med"/>
          </a:ln>
        </p:spPr>
      </p:sp>
      <p:sp>
        <p:nvSpPr>
          <p:cNvPr id="321" name="TextShape 30"/>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62</a:t>
            </a:r>
            <a:endParaRPr/>
          </a:p>
        </p:txBody>
      </p:sp>
      <p:pic>
        <p:nvPicPr>
          <p:cNvPr id="322" name="Picture 45" descr=""/>
          <p:cNvPicPr/>
          <p:nvPr/>
        </p:nvPicPr>
        <p:blipFill>
          <a:blip r:embed="rId2"/>
          <a:stretch>
            <a:fillRect/>
          </a:stretch>
        </p:blipFill>
        <p:spPr>
          <a:xfrm>
            <a:off x="551160" y="-5760"/>
            <a:ext cx="493560" cy="2791440"/>
          </a:xfrm>
          <a:prstGeom prst="rect">
            <a:avLst/>
          </a:prstGeom>
          <a:ln>
            <a:noFill/>
          </a:ln>
        </p:spPr>
      </p:pic>
      <p:sp>
        <p:nvSpPr>
          <p:cNvPr id="323" name="CustomShape 31"/>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3  ACTIVITY</a:t>
            </a:r>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24" name="Picture 7" descr=""/>
          <p:cNvPicPr/>
          <p:nvPr/>
        </p:nvPicPr>
        <p:blipFill>
          <a:blip r:embed="rId1"/>
          <a:stretch>
            <a:fillRect/>
          </a:stretch>
        </p:blipFill>
        <p:spPr>
          <a:xfrm>
            <a:off x="3608640" y="756000"/>
            <a:ext cx="3640680" cy="2741760"/>
          </a:xfrm>
          <a:prstGeom prst="rect">
            <a:avLst/>
          </a:prstGeom>
          <a:ln>
            <a:noFill/>
          </a:ln>
        </p:spPr>
      </p:pic>
      <p:sp>
        <p:nvSpPr>
          <p:cNvPr id="325" name="CustomShape 1"/>
          <p:cNvSpPr/>
          <p:nvPr/>
        </p:nvSpPr>
        <p:spPr>
          <a:xfrm>
            <a:off x="538560" y="1341360"/>
            <a:ext cx="2158920" cy="912240"/>
          </a:xfrm>
          <a:prstGeom prst="rect">
            <a:avLst/>
          </a:prstGeom>
          <a:noFill/>
          <a:ln cap="rnd" w="6480">
            <a:solidFill>
              <a:srgbClr val="000000"/>
            </a:solidFill>
            <a:custDash>
              <a:ds d="140000" sp="105000"/>
            </a:custDash>
            <a:round/>
          </a:ln>
        </p:spPr>
        <p:txBody>
          <a:bodyPr lIns="90000" rIns="90000" tIns="91440" bIns="91440" anchor="ctr"/>
          <a:p>
            <a:pPr algn="just">
              <a:lnSpc>
                <a:spcPct val="100000"/>
              </a:lnSpc>
            </a:pPr>
            <a:r>
              <a:rPr lang="fr-FR" sz="1200">
                <a:solidFill>
                  <a:srgbClr val="000000"/>
                </a:solidFill>
                <a:latin typeface="Futura Condensed"/>
              </a:rPr>
              <a:t>WHAT IS THE DIFFERENCE BETWEEN THE STAGE AND SPRITES?</a:t>
            </a:r>
            <a:endParaRPr/>
          </a:p>
        </p:txBody>
      </p:sp>
      <p:sp>
        <p:nvSpPr>
          <p:cNvPr id="326" name="CustomShape 2"/>
          <p:cNvSpPr/>
          <p:nvPr/>
        </p:nvSpPr>
        <p:spPr>
          <a:xfrm>
            <a:off x="445320" y="2211480"/>
            <a:ext cx="2356920" cy="118476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activity, you will create a project that experiments with backdrops, like a story with multiple scenes or a slideshow.</a:t>
            </a:r>
            <a:endParaRPr/>
          </a:p>
        </p:txBody>
      </p:sp>
      <p:sp>
        <p:nvSpPr>
          <p:cNvPr id="327" name="CustomShape 3"/>
          <p:cNvSpPr/>
          <p:nvPr/>
        </p:nvSpPr>
        <p:spPr>
          <a:xfrm>
            <a:off x="426600" y="4228560"/>
            <a:ext cx="2884680" cy="240732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Choose from the library, paint, or upload multiple backdrops into your project.</a:t>
            </a:r>
            <a:endParaRPr/>
          </a:p>
          <a:p>
            <a:pPr>
              <a:lnSpc>
                <a:spcPct val="130000"/>
              </a:lnSpc>
              <a:buFont typeface="Wingdings" charset="2"/>
              <a:buChar char=""/>
            </a:pPr>
            <a:r>
              <a:rPr lang="fr-FR" sz="1200">
                <a:solidFill>
                  <a:srgbClr val="000000"/>
                </a:solidFill>
                <a:latin typeface="Futura Condensed"/>
              </a:rPr>
              <a:t>Experiment with blocks from the Looks and Events categories to initiate switching backdrops.</a:t>
            </a:r>
            <a:endParaRPr/>
          </a:p>
          <a:p>
            <a:pPr>
              <a:lnSpc>
                <a:spcPct val="130000"/>
              </a:lnSpc>
              <a:buFont typeface="Wingdings" charset="2"/>
              <a:buChar char=""/>
            </a:pPr>
            <a:r>
              <a:rPr lang="fr-FR" sz="1200">
                <a:solidFill>
                  <a:srgbClr val="000000"/>
                </a:solidFill>
                <a:latin typeface="Futura Condensed"/>
              </a:rPr>
              <a:t>Add scripts to the stage and sprites to coordinate what happens when the backdrop changes in your project!</a:t>
            </a:r>
            <a:endParaRPr/>
          </a:p>
        </p:txBody>
      </p:sp>
      <p:sp>
        <p:nvSpPr>
          <p:cNvPr id="328" name="CustomShape 4"/>
          <p:cNvSpPr/>
          <p:nvPr/>
        </p:nvSpPr>
        <p:spPr>
          <a:xfrm>
            <a:off x="436680" y="8580240"/>
            <a:ext cx="2464200" cy="191484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Look for blocks under the sprites and the stage related to backdrop and test them out to see what they do!</a:t>
            </a:r>
            <a:endParaRPr/>
          </a:p>
          <a:p>
            <a:pPr>
              <a:lnSpc>
                <a:spcPct val="100000"/>
              </a:lnSpc>
              <a:buFont typeface="Wingdings" charset="2"/>
              <a:buChar char=""/>
            </a:pPr>
            <a:r>
              <a:rPr lang="fr-FR" sz="1200">
                <a:solidFill>
                  <a:srgbClr val="000000"/>
                </a:solidFill>
                <a:latin typeface="Futura Condensed"/>
              </a:rPr>
              <a:t>Need more inspiration? Explore the Scratch online community to discover projects that use multiple backdrops.</a:t>
            </a:r>
            <a:endParaRPr/>
          </a:p>
        </p:txBody>
      </p:sp>
      <p:sp>
        <p:nvSpPr>
          <p:cNvPr id="329" name="CustomShape 5"/>
          <p:cNvSpPr/>
          <p:nvPr/>
        </p:nvSpPr>
        <p:spPr>
          <a:xfrm>
            <a:off x="0" y="7871040"/>
            <a:ext cx="7772040" cy="410040"/>
          </a:xfrm>
          <a:prstGeom prst="rect">
            <a:avLst/>
          </a:prstGeom>
          <a:solidFill>
            <a:srgbClr val="aa28ba"/>
          </a:solidFill>
          <a:ln w="9360">
            <a:noFill/>
          </a:ln>
        </p:spPr>
      </p:sp>
      <p:sp>
        <p:nvSpPr>
          <p:cNvPr id="330" name="CustomShape 6"/>
          <p:cNvSpPr/>
          <p:nvPr/>
        </p:nvSpPr>
        <p:spPr>
          <a:xfrm>
            <a:off x="1397880" y="8077680"/>
            <a:ext cx="380520" cy="325800"/>
          </a:xfrm>
          <a:prstGeom prst="diamond">
            <a:avLst/>
          </a:prstGeom>
          <a:solidFill>
            <a:srgbClr val="aa28ba"/>
          </a:solidFill>
          <a:ln w="9360">
            <a:noFill/>
          </a:ln>
        </p:spPr>
      </p:sp>
      <p:sp>
        <p:nvSpPr>
          <p:cNvPr id="331" name="CustomShape 7"/>
          <p:cNvSpPr/>
          <p:nvPr/>
        </p:nvSpPr>
        <p:spPr>
          <a:xfrm>
            <a:off x="5276880" y="8066160"/>
            <a:ext cx="380520" cy="325800"/>
          </a:xfrm>
          <a:prstGeom prst="diamond">
            <a:avLst/>
          </a:prstGeom>
          <a:solidFill>
            <a:srgbClr val="aa28ba"/>
          </a:solidFill>
          <a:ln w="9360">
            <a:noFill/>
          </a:ln>
        </p:spPr>
      </p:sp>
      <p:sp>
        <p:nvSpPr>
          <p:cNvPr id="332" name="CustomShape 8"/>
          <p:cNvSpPr/>
          <p:nvPr/>
        </p:nvSpPr>
        <p:spPr>
          <a:xfrm>
            <a:off x="0" y="7879320"/>
            <a:ext cx="318528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THINGS TO TRY</a:t>
            </a:r>
            <a:endParaRPr/>
          </a:p>
        </p:txBody>
      </p:sp>
      <p:sp>
        <p:nvSpPr>
          <p:cNvPr id="333" name="CustomShape 9"/>
          <p:cNvSpPr/>
          <p:nvPr/>
        </p:nvSpPr>
        <p:spPr>
          <a:xfrm>
            <a:off x="3185640" y="7884720"/>
            <a:ext cx="458640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334" name="CustomShape 10"/>
          <p:cNvSpPr/>
          <p:nvPr/>
        </p:nvSpPr>
        <p:spPr>
          <a:xfrm>
            <a:off x="3411360" y="8580240"/>
            <a:ext cx="4073040" cy="1549800"/>
          </a:xfrm>
          <a:prstGeom prst="rect">
            <a:avLst/>
          </a:prstGeom>
          <a:noFill/>
          <a:ln w="6480">
            <a:noFill/>
          </a:ln>
        </p:spPr>
        <p:txBody>
          <a:bodyPr tIns="45000" bIns="45000"/>
          <a:p>
            <a:pPr>
              <a:lnSpc>
                <a:spcPct val="100000"/>
              </a:lnSpc>
              <a:buFont typeface="Lucida Grande"/>
              <a:buChar char="+"/>
            </a:pPr>
            <a:r>
              <a:rPr lang="fr-FR" sz="1200">
                <a:solidFill>
                  <a:srgbClr val="000000"/>
                </a:solidFill>
                <a:latin typeface="Futura Condensed"/>
              </a:rPr>
              <a:t>Add your project to the Scenes Studio: </a:t>
            </a:r>
            <a:r>
              <a:rPr lang="fr-FR" sz="1200">
                <a:solidFill>
                  <a:srgbClr val="000000"/>
                </a:solidFill>
                <a:latin typeface="Futura Condensed"/>
              </a:rPr>
              <a:t>http://scratch.mit.edu/studios/475550</a:t>
            </a:r>
            <a:endParaRPr/>
          </a:p>
          <a:p>
            <a:pPr>
              <a:lnSpc>
                <a:spcPct val="100000"/>
              </a:lnSpc>
              <a:buFont typeface="Lucida Grande"/>
              <a:buChar char="+"/>
            </a:pPr>
            <a:r>
              <a:rPr lang="fr-FR" sz="1200">
                <a:solidFill>
                  <a:srgbClr val="000000"/>
                </a:solidFill>
                <a:latin typeface="Futura Condensed"/>
              </a:rPr>
              <a:t>Challenge yourself to do more! Add more backdrop changes to your project.</a:t>
            </a:r>
            <a:endParaRPr/>
          </a:p>
          <a:p>
            <a:pPr>
              <a:lnSpc>
                <a:spcPct val="100000"/>
              </a:lnSpc>
              <a:buFont typeface="Lucida Grande"/>
              <a:buChar char="+"/>
            </a:pPr>
            <a:r>
              <a:rPr lang="fr-FR" sz="1200">
                <a:solidFill>
                  <a:srgbClr val="000000"/>
                </a:solidFill>
                <a:latin typeface="Futura Condensed"/>
              </a:rPr>
              <a:t>Help a neighbor!</a:t>
            </a:r>
            <a:endParaRPr/>
          </a:p>
          <a:p>
            <a:pPr>
              <a:lnSpc>
                <a:spcPct val="100000"/>
              </a:lnSpc>
              <a:buFont typeface="Lucida Grande"/>
              <a:buChar char="+"/>
            </a:pPr>
            <a:r>
              <a:rPr lang="fr-FR" sz="1200">
                <a:solidFill>
                  <a:srgbClr val="000000"/>
                </a:solidFill>
                <a:latin typeface="Futura Condensed"/>
              </a:rPr>
              <a:t>Return to one of your previous projects or find a project you are inspired by and remix it by adding switching backdrops.</a:t>
            </a:r>
            <a:endParaRPr/>
          </a:p>
        </p:txBody>
      </p:sp>
      <p:sp>
        <p:nvSpPr>
          <p:cNvPr id="335" name="Line 11"/>
          <p:cNvSpPr/>
          <p:nvPr/>
        </p:nvSpPr>
        <p:spPr>
          <a:xfrm>
            <a:off x="3185280" y="8391960"/>
            <a:ext cx="0" cy="1527840"/>
          </a:xfrm>
          <a:prstGeom prst="line">
            <a:avLst/>
          </a:prstGeom>
          <a:ln w="6480">
            <a:solidFill>
              <a:srgbClr val="808080"/>
            </a:solidFill>
            <a:custDash>
              <a:ds d="140000" sp="105000"/>
            </a:custDash>
            <a:round/>
          </a:ln>
        </p:spPr>
      </p:sp>
      <p:sp>
        <p:nvSpPr>
          <p:cNvPr id="336" name="CustomShape 12"/>
          <p:cNvSpPr/>
          <p:nvPr/>
        </p:nvSpPr>
        <p:spPr>
          <a:xfrm>
            <a:off x="2137680" y="2730960"/>
            <a:ext cx="1122480" cy="360"/>
          </a:xfrm>
          <a:prstGeom prst="straightConnector1">
            <a:avLst/>
          </a:prstGeom>
          <a:noFill/>
          <a:ln w="12600">
            <a:solidFill>
              <a:srgbClr val="000000"/>
            </a:solidFill>
            <a:custDash>
              <a:ds d="140000" sp="105000"/>
            </a:custDash>
            <a:round/>
            <a:tailEnd len="med" type="triangle" w="med"/>
          </a:ln>
        </p:spPr>
      </p:sp>
      <p:sp>
        <p:nvSpPr>
          <p:cNvPr id="337" name="CustomShape 13"/>
          <p:cNvSpPr/>
          <p:nvPr/>
        </p:nvSpPr>
        <p:spPr>
          <a:xfrm>
            <a:off x="444600" y="3857760"/>
            <a:ext cx="295272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338" name="Line 14"/>
          <p:cNvSpPr/>
          <p:nvPr/>
        </p:nvSpPr>
        <p:spPr>
          <a:xfrm>
            <a:off x="534960" y="4194000"/>
            <a:ext cx="2717640" cy="0"/>
          </a:xfrm>
          <a:prstGeom prst="line">
            <a:avLst/>
          </a:prstGeom>
          <a:ln w="9360">
            <a:solidFill>
              <a:srgbClr val="000000"/>
            </a:solidFill>
            <a:round/>
          </a:ln>
        </p:spPr>
      </p:sp>
      <p:sp>
        <p:nvSpPr>
          <p:cNvPr id="339" name="CustomShape 15"/>
          <p:cNvSpPr/>
          <p:nvPr/>
        </p:nvSpPr>
        <p:spPr>
          <a:xfrm>
            <a:off x="2782440" y="5110560"/>
            <a:ext cx="2178360" cy="360"/>
          </a:xfrm>
          <a:prstGeom prst="straightConnector1">
            <a:avLst/>
          </a:prstGeom>
          <a:noFill/>
          <a:ln w="12600">
            <a:solidFill>
              <a:srgbClr val="000000"/>
            </a:solidFill>
            <a:custDash>
              <a:ds d="140000" sp="105000"/>
            </a:custDash>
            <a:round/>
            <a:tailEnd len="med" type="triangle" w="med"/>
          </a:ln>
        </p:spPr>
      </p:sp>
      <p:pic>
        <p:nvPicPr>
          <p:cNvPr id="340" name="Picture 11" descr=""/>
          <p:cNvPicPr/>
          <p:nvPr/>
        </p:nvPicPr>
        <p:blipFill>
          <a:blip r:embed="rId2"/>
          <a:stretch>
            <a:fillRect/>
          </a:stretch>
        </p:blipFill>
        <p:spPr>
          <a:xfrm>
            <a:off x="2501280" y="6042240"/>
            <a:ext cx="3710160" cy="1709640"/>
          </a:xfrm>
          <a:prstGeom prst="rect">
            <a:avLst/>
          </a:prstGeom>
          <a:ln>
            <a:noFill/>
          </a:ln>
        </p:spPr>
      </p:pic>
      <p:pic>
        <p:nvPicPr>
          <p:cNvPr id="341" name="Picture 15" descr=""/>
          <p:cNvPicPr/>
          <p:nvPr/>
        </p:nvPicPr>
        <p:blipFill>
          <a:blip r:embed="rId3"/>
          <a:srcRect l="0" t="0" r="37674" b="145774"/>
          <a:stretch>
            <a:fillRect/>
          </a:stretch>
        </p:blipFill>
        <p:spPr>
          <a:xfrm>
            <a:off x="5029560" y="4407120"/>
            <a:ext cx="2221920" cy="1406520"/>
          </a:xfrm>
          <a:prstGeom prst="rect">
            <a:avLst/>
          </a:prstGeom>
          <a:ln>
            <a:noFill/>
          </a:ln>
        </p:spPr>
      </p:pic>
      <p:pic>
        <p:nvPicPr>
          <p:cNvPr id="342" name="Picture 14" descr=""/>
          <p:cNvPicPr/>
          <p:nvPr/>
        </p:nvPicPr>
        <p:blipFill>
          <a:blip r:embed="rId4"/>
          <a:srcRect l="138679" t="1071428" r="1374528" b="1257857"/>
          <a:stretch>
            <a:fillRect/>
          </a:stretch>
        </p:blipFill>
        <p:spPr>
          <a:xfrm>
            <a:off x="5153760" y="5011200"/>
            <a:ext cx="951120" cy="175320"/>
          </a:xfrm>
          <a:prstGeom prst="rect">
            <a:avLst/>
          </a:prstGeom>
          <a:ln>
            <a:noFill/>
          </a:ln>
        </p:spPr>
      </p:pic>
      <p:pic>
        <p:nvPicPr>
          <p:cNvPr id="343" name="Picture 43" descr=""/>
          <p:cNvPicPr/>
          <p:nvPr/>
        </p:nvPicPr>
        <p:blipFill>
          <a:blip r:embed="rId5"/>
          <a:srcRect l="1387441" t="710563" r="133953" b="1606338"/>
          <a:stretch>
            <a:fillRect/>
          </a:stretch>
        </p:blipFill>
        <p:spPr>
          <a:xfrm>
            <a:off x="6211800" y="4806720"/>
            <a:ext cx="957240" cy="184680"/>
          </a:xfrm>
          <a:prstGeom prst="rect">
            <a:avLst/>
          </a:prstGeom>
          <a:ln>
            <a:noFill/>
          </a:ln>
        </p:spPr>
      </p:pic>
      <p:sp>
        <p:nvSpPr>
          <p:cNvPr id="344" name="CustomShape 16"/>
          <p:cNvSpPr/>
          <p:nvPr/>
        </p:nvSpPr>
        <p:spPr>
          <a:xfrm>
            <a:off x="3928680" y="5110560"/>
            <a:ext cx="360" cy="931320"/>
          </a:xfrm>
          <a:prstGeom prst="straightConnector1">
            <a:avLst/>
          </a:prstGeom>
          <a:noFill/>
          <a:ln w="12600">
            <a:solidFill>
              <a:srgbClr val="000000"/>
            </a:solidFill>
            <a:custDash>
              <a:ds d="140000" sp="105000"/>
            </a:custDash>
            <a:round/>
            <a:tailEnd len="med" type="triangle" w="med"/>
          </a:ln>
        </p:spPr>
      </p:sp>
      <p:sp>
        <p:nvSpPr>
          <p:cNvPr id="345" name="CustomShape 17"/>
          <p:cNvSpPr/>
          <p:nvPr/>
        </p:nvSpPr>
        <p:spPr>
          <a:xfrm>
            <a:off x="2035800" y="449280"/>
            <a:ext cx="1186200" cy="360"/>
          </a:xfrm>
          <a:prstGeom prst="straightConnector1">
            <a:avLst/>
          </a:prstGeom>
          <a:noFill/>
          <a:ln w="12600">
            <a:solidFill>
              <a:srgbClr val="000000"/>
            </a:solidFill>
            <a:custDash>
              <a:ds d="140000" sp="105000"/>
            </a:custDash>
            <a:round/>
          </a:ln>
        </p:spPr>
      </p:sp>
      <p:sp>
        <p:nvSpPr>
          <p:cNvPr id="346" name="CustomShape 18"/>
          <p:cNvSpPr/>
          <p:nvPr/>
        </p:nvSpPr>
        <p:spPr>
          <a:xfrm flipH="1">
            <a:off x="3221640" y="443520"/>
            <a:ext cx="360" cy="1335600"/>
          </a:xfrm>
          <a:prstGeom prst="straightConnector1">
            <a:avLst/>
          </a:prstGeom>
          <a:noFill/>
          <a:ln w="12600">
            <a:solidFill>
              <a:srgbClr val="000000"/>
            </a:solidFill>
            <a:custDash>
              <a:ds d="140000" sp="105000"/>
            </a:custDash>
            <a:round/>
          </a:ln>
        </p:spPr>
      </p:sp>
      <p:sp>
        <p:nvSpPr>
          <p:cNvPr id="347" name="CustomShape 19"/>
          <p:cNvSpPr/>
          <p:nvPr/>
        </p:nvSpPr>
        <p:spPr>
          <a:xfrm>
            <a:off x="2035800" y="444240"/>
            <a:ext cx="360" cy="311400"/>
          </a:xfrm>
          <a:prstGeom prst="straightConnector1">
            <a:avLst/>
          </a:prstGeom>
          <a:noFill/>
          <a:ln w="12600">
            <a:solidFill>
              <a:srgbClr val="000000"/>
            </a:solidFill>
            <a:custDash>
              <a:ds d="140000" sp="105000"/>
            </a:custDash>
            <a:round/>
          </a:ln>
        </p:spPr>
      </p:sp>
      <p:sp>
        <p:nvSpPr>
          <p:cNvPr id="348" name="CustomShape 20"/>
          <p:cNvSpPr/>
          <p:nvPr/>
        </p:nvSpPr>
        <p:spPr>
          <a:xfrm>
            <a:off x="2782440" y="1766160"/>
            <a:ext cx="439560" cy="360"/>
          </a:xfrm>
          <a:prstGeom prst="straightConnector1">
            <a:avLst/>
          </a:prstGeom>
          <a:noFill/>
          <a:ln w="12600">
            <a:solidFill>
              <a:srgbClr val="000000"/>
            </a:solidFill>
            <a:custDash>
              <a:ds d="140000" sp="105000"/>
            </a:custDash>
            <a:round/>
            <a:headEnd len="med" type="triangle" w="med"/>
          </a:ln>
        </p:spPr>
      </p:sp>
      <p:sp>
        <p:nvSpPr>
          <p:cNvPr id="349" name="CustomShape 21"/>
          <p:cNvSpPr/>
          <p:nvPr/>
        </p:nvSpPr>
        <p:spPr>
          <a:xfrm>
            <a:off x="457920" y="595800"/>
            <a:ext cx="2815560" cy="1796760"/>
          </a:xfrm>
          <a:prstGeom prst="rect">
            <a:avLst/>
          </a:prstGeom>
          <a:noFill/>
          <a:ln>
            <a:noFill/>
          </a:ln>
        </p:spPr>
        <p:txBody>
          <a:bodyPr lIns="90000" rIns="90000" tIns="45000" bIns="45000"/>
          <a:p>
            <a:pPr>
              <a:lnSpc>
                <a:spcPct val="100000"/>
              </a:lnSpc>
            </a:pPr>
            <a:r>
              <a:rPr lang="fr-FR" sz="5600">
                <a:solidFill>
                  <a:srgbClr val="000000"/>
                </a:solidFill>
                <a:latin typeface="Futura Condensed"/>
              </a:rPr>
              <a:t>SCENES</a:t>
            </a:r>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